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67" r:id="rId3"/>
    <p:sldId id="258" r:id="rId4"/>
    <p:sldId id="261" r:id="rId5"/>
    <p:sldId id="262" r:id="rId6"/>
    <p:sldId id="263" r:id="rId7"/>
    <p:sldId id="264" r:id="rId8"/>
    <p:sldId id="265" r:id="rId9"/>
    <p:sldId id="259" r:id="rId10"/>
    <p:sldId id="260"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7F31C4-52BA-4BAB-98FA-2D20ED8EA052}" type="datetimeFigureOut">
              <a:rPr lang="el-GR" smtClean="0"/>
              <a:t>17/1/2016</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44635C-D2EF-4A01-B448-F383012D37C8}" type="slidenum">
              <a:rPr lang="el-GR" smtClean="0"/>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3E0355BA-E8BC-4DA4-B382-A053189219D6}" type="slidenum">
              <a:rPr lang="el-GR" smtClean="0"/>
              <a:pPr/>
              <a:t>2</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E952FE65-D55F-4D4E-BE19-D61AF87C989A}" type="datetimeFigureOut">
              <a:rPr lang="el-GR" smtClean="0"/>
              <a:t>17/1/2016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EDE448E-1863-4E21-8E3E-341C1D3E5EA4}"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952FE65-D55F-4D4E-BE19-D61AF87C989A}" type="datetimeFigureOut">
              <a:rPr lang="el-GR" smtClean="0"/>
              <a:t>17/1/2016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EDE448E-1863-4E21-8E3E-341C1D3E5EA4}"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952FE65-D55F-4D4E-BE19-D61AF87C989A}" type="datetimeFigureOut">
              <a:rPr lang="el-GR" smtClean="0"/>
              <a:t>17/1/2016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EDE448E-1863-4E21-8E3E-341C1D3E5EA4}"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952FE65-D55F-4D4E-BE19-D61AF87C989A}" type="datetimeFigureOut">
              <a:rPr lang="el-GR" smtClean="0"/>
              <a:t>17/1/2016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EDE448E-1863-4E21-8E3E-341C1D3E5EA4}"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E952FE65-D55F-4D4E-BE19-D61AF87C989A}" type="datetimeFigureOut">
              <a:rPr lang="el-GR" smtClean="0"/>
              <a:t>17/1/2016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EDE448E-1863-4E21-8E3E-341C1D3E5EA4}"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E952FE65-D55F-4D4E-BE19-D61AF87C989A}" type="datetimeFigureOut">
              <a:rPr lang="el-GR" smtClean="0"/>
              <a:t>17/1/2016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EDE448E-1863-4E21-8E3E-341C1D3E5EA4}"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E952FE65-D55F-4D4E-BE19-D61AF87C989A}" type="datetimeFigureOut">
              <a:rPr lang="el-GR" smtClean="0"/>
              <a:t>17/1/2016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9EDE448E-1863-4E21-8E3E-341C1D3E5EA4}"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E952FE65-D55F-4D4E-BE19-D61AF87C989A}" type="datetimeFigureOut">
              <a:rPr lang="el-GR" smtClean="0"/>
              <a:t>17/1/2016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9EDE448E-1863-4E21-8E3E-341C1D3E5EA4}"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952FE65-D55F-4D4E-BE19-D61AF87C989A}" type="datetimeFigureOut">
              <a:rPr lang="el-GR" smtClean="0"/>
              <a:t>17/1/2016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9EDE448E-1863-4E21-8E3E-341C1D3E5EA4}"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952FE65-D55F-4D4E-BE19-D61AF87C989A}" type="datetimeFigureOut">
              <a:rPr lang="el-GR" smtClean="0"/>
              <a:t>17/1/2016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EDE448E-1863-4E21-8E3E-341C1D3E5EA4}"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952FE65-D55F-4D4E-BE19-D61AF87C989A}" type="datetimeFigureOut">
              <a:rPr lang="el-GR" smtClean="0"/>
              <a:t>17/1/2016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EDE448E-1863-4E21-8E3E-341C1D3E5EA4}"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52FE65-D55F-4D4E-BE19-D61AF87C989A}" type="datetimeFigureOut">
              <a:rPr lang="el-GR" smtClean="0"/>
              <a:t>17/1/2016</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DE448E-1863-4E21-8E3E-341C1D3E5EA4}"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214290"/>
            <a:ext cx="8786874" cy="6143668"/>
          </a:xfrm>
        </p:spPr>
        <p:txBody>
          <a:bodyPr>
            <a:noAutofit/>
          </a:bodyPr>
          <a:lstStyle/>
          <a:p>
            <a:r>
              <a:rPr lang="el-GR" sz="8800" b="1" u="heavy" dirty="0" smtClean="0">
                <a:solidFill>
                  <a:srgbClr val="FF00FF"/>
                </a:solidFill>
                <a:effectLst>
                  <a:outerShdw blurRad="38100" dist="38100" dir="2700000" algn="tl">
                    <a:srgbClr val="000000">
                      <a:alpha val="43137"/>
                    </a:srgbClr>
                  </a:outerShdw>
                </a:effectLst>
              </a:rPr>
              <a:t>Πρόλογος και Παρουσίαση της Εργασίας μας</a:t>
            </a:r>
            <a:endParaRPr lang="el-GR" sz="8800" b="1" u="heavy" dirty="0">
              <a:solidFill>
                <a:srgbClr val="FF00FF"/>
              </a:solidFill>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42844" y="285728"/>
            <a:ext cx="8786874" cy="4247317"/>
          </a:xfrm>
          <a:prstGeom prst="rect">
            <a:avLst/>
          </a:prstGeom>
          <a:noFill/>
        </p:spPr>
        <p:txBody>
          <a:bodyPr wrap="square" rtlCol="0">
            <a:spAutoFit/>
          </a:bodyPr>
          <a:lstStyle/>
          <a:p>
            <a:pPr>
              <a:buClr>
                <a:srgbClr val="FF0000"/>
              </a:buClr>
              <a:buFont typeface="Webdings"/>
              <a:buChar char="ñ"/>
            </a:pPr>
            <a:r>
              <a:rPr lang="el-GR" dirty="0" smtClean="0"/>
              <a:t>Το πρώτο ταξίδι του </a:t>
            </a:r>
            <a:r>
              <a:rPr lang="el-GR" u="sng" dirty="0" err="1" smtClean="0"/>
              <a:t>Endeavour</a:t>
            </a:r>
            <a:r>
              <a:rPr lang="el-GR" dirty="0"/>
              <a:t> </a:t>
            </a:r>
            <a:r>
              <a:rPr lang="el-GR" dirty="0" smtClean="0"/>
              <a:t>(</a:t>
            </a:r>
            <a:r>
              <a:rPr lang="el-GR" dirty="0" err="1" smtClean="0"/>
              <a:t>Εντέβορ</a:t>
            </a:r>
            <a:r>
              <a:rPr lang="el-GR" dirty="0" smtClean="0"/>
              <a:t>) </a:t>
            </a:r>
            <a:r>
              <a:rPr lang="el-GR" dirty="0" smtClean="0"/>
              <a:t>ήταν στις 7</a:t>
            </a:r>
            <a:r>
              <a:rPr lang="en-US" dirty="0" smtClean="0"/>
              <a:t> </a:t>
            </a:r>
            <a:r>
              <a:rPr lang="el-GR" dirty="0" smtClean="0"/>
              <a:t>Μαΐου 1992 και αποστολή του ήταν ο εντοπισμός και επισκευή εντός τηλεπικοινωνιακού δορυφόρου. Τότε ήταν που πραγματοποιήθηκε για πρώτη φορά διαστημικός περίπατος τριών αστροναυτών. Στις 2 Δεκεμβρίου 2003 το </a:t>
            </a:r>
            <a:r>
              <a:rPr lang="el-GR" dirty="0" err="1" smtClean="0"/>
              <a:t>Endeavour</a:t>
            </a:r>
            <a:r>
              <a:rPr lang="el-GR" dirty="0" smtClean="0"/>
              <a:t> πραγματοποίησε την πρώτη συντήρηση του διαστημικού τηλεσκοπίου </a:t>
            </a:r>
            <a:r>
              <a:rPr lang="en-US" dirty="0" smtClean="0"/>
              <a:t>Hubble </a:t>
            </a:r>
            <a:r>
              <a:rPr lang="el-GR" dirty="0" smtClean="0"/>
              <a:t>(</a:t>
            </a:r>
            <a:r>
              <a:rPr lang="el-GR" dirty="0" err="1" smtClean="0"/>
              <a:t>Χαμπλ</a:t>
            </a:r>
            <a:r>
              <a:rPr lang="el-GR" dirty="0" smtClean="0"/>
              <a:t>). Η αποστολή αυτή διήρκησε 11 ημέρες. Το σύνολο των αποστολών του ήταν είτε για διαστημικά εργαστηριακά πειράματα είτε εφοδιασμό του Διεθνούς Διαστημικού Σταθμού</a:t>
            </a:r>
            <a:r>
              <a:rPr lang="en-US" dirty="0" smtClean="0"/>
              <a:t>.</a:t>
            </a:r>
            <a:r>
              <a:rPr lang="el-GR" dirty="0" smtClean="0"/>
              <a:t> Με το </a:t>
            </a:r>
            <a:r>
              <a:rPr lang="el-GR" dirty="0" err="1" smtClean="0"/>
              <a:t>Endeavour</a:t>
            </a:r>
            <a:r>
              <a:rPr lang="el-GR" dirty="0" smtClean="0"/>
              <a:t> η NASA έχει θέσει σε τροχιά τρεις δορυφόρους.</a:t>
            </a:r>
          </a:p>
          <a:p>
            <a:pPr>
              <a:buClr>
                <a:srgbClr val="FF0000"/>
              </a:buClr>
              <a:buFont typeface="Webdings"/>
              <a:buChar char="ñ"/>
            </a:pPr>
            <a:r>
              <a:rPr lang="el-GR" dirty="0"/>
              <a:t> </a:t>
            </a:r>
            <a:r>
              <a:rPr lang="el-GR" dirty="0" smtClean="0"/>
              <a:t>Στις 7 Φεβρουαρίου</a:t>
            </a:r>
            <a:r>
              <a:rPr lang="en-US" dirty="0" smtClean="0"/>
              <a:t> </a:t>
            </a:r>
            <a:r>
              <a:rPr lang="el-GR" dirty="0" smtClean="0"/>
              <a:t>1984, ο αστροναύτης </a:t>
            </a:r>
            <a:r>
              <a:rPr lang="el-GR" u="sng" dirty="0" err="1" smtClean="0"/>
              <a:t>Bruce</a:t>
            </a:r>
            <a:r>
              <a:rPr lang="el-GR" u="sng" dirty="0" smtClean="0"/>
              <a:t> </a:t>
            </a:r>
            <a:r>
              <a:rPr lang="el-GR" u="sng" dirty="0" err="1" smtClean="0"/>
              <a:t>McCandless</a:t>
            </a:r>
            <a:r>
              <a:rPr lang="el-GR" u="sng" dirty="0" smtClean="0"/>
              <a:t> II </a:t>
            </a:r>
            <a:r>
              <a:rPr lang="el-GR" dirty="0" smtClean="0"/>
              <a:t>πραγματοποίησε τον πρώτο μη </a:t>
            </a:r>
            <a:r>
              <a:rPr lang="el-GR" dirty="0" err="1" smtClean="0"/>
              <a:t>προσδεδεμένο</a:t>
            </a:r>
            <a:r>
              <a:rPr lang="el-GR" dirty="0" smtClean="0"/>
              <a:t> διαστημικό περίπατο στο διάστημα.</a:t>
            </a:r>
          </a:p>
          <a:p>
            <a:pPr>
              <a:buClr>
                <a:srgbClr val="FF0000"/>
              </a:buClr>
              <a:buFont typeface="Webdings"/>
              <a:buChar char="ñ"/>
            </a:pPr>
            <a:r>
              <a:rPr lang="el-GR" dirty="0"/>
              <a:t> </a:t>
            </a:r>
            <a:r>
              <a:rPr lang="el-GR" dirty="0" smtClean="0"/>
              <a:t>Η πτήση STS 41-G ήταν η 11η για διαστημικό λεωφορείο και η έκτη για το </a:t>
            </a:r>
            <a:r>
              <a:rPr lang="el-GR" u="sng" dirty="0" err="1" smtClean="0"/>
              <a:t>Challenger</a:t>
            </a:r>
            <a:r>
              <a:rPr lang="el-GR" u="sng" dirty="0" smtClean="0"/>
              <a:t> </a:t>
            </a:r>
            <a:r>
              <a:rPr lang="el-GR" dirty="0" smtClean="0"/>
              <a:t>στις 5 Οκτωβρίου του 1984. Σε αυτή συμμετείχαν για πρώτη φορά δύο γυναίκες, η </a:t>
            </a:r>
            <a:r>
              <a:rPr lang="el-GR" dirty="0" err="1" smtClean="0"/>
              <a:t>Κάθριν</a:t>
            </a:r>
            <a:r>
              <a:rPr lang="el-GR" dirty="0" smtClean="0"/>
              <a:t> </a:t>
            </a:r>
            <a:r>
              <a:rPr lang="el-GR" dirty="0" err="1" smtClean="0"/>
              <a:t>Σάλιβαν</a:t>
            </a:r>
            <a:r>
              <a:rPr lang="el-GR" dirty="0" smtClean="0"/>
              <a:t>, η οποία έγινε και η πρώτη γυναίκα που έκανε διαστημικό περίπατο, και η Σάλι </a:t>
            </a:r>
            <a:r>
              <a:rPr lang="el-GR" dirty="0" err="1" smtClean="0"/>
              <a:t>Ράιντ</a:t>
            </a:r>
            <a:r>
              <a:rPr lang="el-GR" dirty="0" smtClean="0"/>
              <a:t>.</a:t>
            </a:r>
          </a:p>
          <a:p>
            <a:endParaRPr lang="el-GR"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42844" y="0"/>
            <a:ext cx="8858312" cy="7314046"/>
          </a:xfrm>
          <a:prstGeom prst="rect">
            <a:avLst/>
          </a:prstGeom>
          <a:noFill/>
        </p:spPr>
        <p:txBody>
          <a:bodyPr wrap="square" rtlCol="0">
            <a:spAutoFit/>
          </a:bodyPr>
          <a:lstStyle/>
          <a:p>
            <a:pPr>
              <a:buClr>
                <a:srgbClr val="FF0000"/>
              </a:buClr>
            </a:pPr>
            <a:r>
              <a:rPr lang="el-GR" sz="2400" b="1" u="sng" dirty="0" smtClean="0"/>
              <a:t>Πρόλογος</a:t>
            </a:r>
          </a:p>
          <a:p>
            <a:pPr indent="179388">
              <a:buClr>
                <a:srgbClr val="FF0000"/>
              </a:buClr>
            </a:pPr>
            <a:r>
              <a:rPr lang="el-GR" sz="2000" dirty="0" smtClean="0"/>
              <a:t>Η </a:t>
            </a:r>
            <a:r>
              <a:rPr lang="el-GR" sz="2000" dirty="0" smtClean="0"/>
              <a:t>ερευνητική μας εργασία ασχολείται με το μέσο μεταφοράς του διαστήματος, τα διαστημόπλοια.</a:t>
            </a:r>
          </a:p>
          <a:p>
            <a:pPr indent="179388">
              <a:buClr>
                <a:srgbClr val="FF0000"/>
              </a:buClr>
            </a:pPr>
            <a:r>
              <a:rPr lang="el-GR" sz="2000" dirty="0" smtClean="0"/>
              <a:t>Αρχικά ασχοληθήκαμε με το πρώτο διαστημόπλοιο και την αποστολή όπου του είχε τεθεί. Ιδιαίτερη εντύπωση μας έκανε η αναστάτωση που δημιουργήθηκε μετά την εκτόξευση του Σπούτνικ 1 ανάμεσα στην Σοβιετική Ένωση, τους Ρώσους και τους Αμερικάνους. </a:t>
            </a:r>
          </a:p>
          <a:p>
            <a:pPr indent="179388">
              <a:buClr>
                <a:srgbClr val="FF0000"/>
              </a:buClr>
            </a:pPr>
            <a:r>
              <a:rPr lang="el-GR" sz="2000" dirty="0" smtClean="0"/>
              <a:t>Στην συνέχεια ασχοληθήκαμε με τον τρόπο λειτουργίας των διαστημόπλοιων και τα σημαντικότερα μέρη τους.</a:t>
            </a:r>
          </a:p>
          <a:p>
            <a:pPr indent="179388">
              <a:buClr>
                <a:srgbClr val="FF0000"/>
              </a:buClr>
            </a:pPr>
            <a:r>
              <a:rPr lang="el-GR" sz="2000" dirty="0" smtClean="0"/>
              <a:t>Μεγάλο μέρος της εργασίας μας αποτέλεσαν τα σημαντικότερα διαστημόπλοια. Στην αρχή είχαμε σκεφτεί να αναζητήσουμε πληροφορίες για το σημαντικότερο διαστημόπλοιο αλλά στην πορεία καταλάβαμε πως δεν υπήρχε μόνο ένα αλλά περισσότερα. Έτσι, το σκέλος αυτό της εργασίας μας άλλαξε, με σκοπό την παρουσίαση μερικών από των καλύτερων διαστημόπλοιων.</a:t>
            </a:r>
          </a:p>
          <a:p>
            <a:pPr indent="179388">
              <a:buClr>
                <a:srgbClr val="FF0000"/>
              </a:buClr>
            </a:pPr>
            <a:r>
              <a:rPr lang="el-GR" sz="2000" dirty="0" smtClean="0"/>
              <a:t>Από </a:t>
            </a:r>
            <a:r>
              <a:rPr lang="el-GR" sz="2000" dirty="0"/>
              <a:t>τα βασικότερα θέματα </a:t>
            </a:r>
            <a:r>
              <a:rPr lang="el-GR" sz="2000" dirty="0" smtClean="0"/>
              <a:t>της εργασίας μας ήταν </a:t>
            </a:r>
            <a:r>
              <a:rPr lang="el-GR" sz="2000" dirty="0"/>
              <a:t>το σκέλος με όλες τις αποστολές. Καθώς το </a:t>
            </a:r>
            <a:r>
              <a:rPr lang="en-US" sz="2000" dirty="0"/>
              <a:t>internet</a:t>
            </a:r>
            <a:r>
              <a:rPr lang="el-GR" sz="2000" dirty="0"/>
              <a:t> και </a:t>
            </a:r>
            <a:r>
              <a:rPr lang="el-GR" sz="2000" dirty="0" smtClean="0"/>
              <a:t>οι </a:t>
            </a:r>
            <a:r>
              <a:rPr lang="el-GR" sz="2000" dirty="0"/>
              <a:t>εγκυκλοπαίδειες δεν μας παρείχαν μία πλήρης εικόνα όλων των </a:t>
            </a:r>
            <a:r>
              <a:rPr lang="el-GR" sz="2000" dirty="0" smtClean="0"/>
              <a:t>αποστολών, αναγκαστήκαμε </a:t>
            </a:r>
            <a:r>
              <a:rPr lang="el-GR" sz="2000" dirty="0"/>
              <a:t>να χωρίσουμε αυτό το σκέλος της </a:t>
            </a:r>
            <a:r>
              <a:rPr lang="el-GR" sz="2000" dirty="0" smtClean="0"/>
              <a:t>εργασία σε τρία υποθέματα.</a:t>
            </a:r>
            <a:endParaRPr lang="el-GR" sz="2000" dirty="0"/>
          </a:p>
          <a:p>
            <a:pPr indent="179388">
              <a:buClr>
                <a:srgbClr val="FF0000"/>
              </a:buClr>
            </a:pPr>
            <a:r>
              <a:rPr lang="el-GR" sz="2000" dirty="0" smtClean="0"/>
              <a:t>Τέλος, πιστεύουμε πως θα σας δώσουμε μια πλήρη εικόνα για τα διαστημόπλοια, τον τρόπο λειτουργίας τους, τα σημαντικότερα διαστημόπλοια και τις σημαντικότερες αποστολές που έχουν πραγματοποιηθεί και έχουνε μείνει στην ιστορία. </a:t>
            </a:r>
            <a:endParaRPr lang="el-GR" sz="2000" dirty="0"/>
          </a:p>
          <a:p>
            <a:endParaRPr lang="el-GR"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42844" y="142852"/>
            <a:ext cx="8786874" cy="7898845"/>
          </a:xfrm>
          <a:prstGeom prst="rect">
            <a:avLst/>
          </a:prstGeom>
          <a:noFill/>
        </p:spPr>
        <p:txBody>
          <a:bodyPr wrap="square" rtlCol="0">
            <a:spAutoFit/>
          </a:bodyPr>
          <a:lstStyle/>
          <a:p>
            <a:r>
              <a:rPr lang="el-GR" sz="2400" b="1" u="sng" dirty="0" smtClean="0"/>
              <a:t>Παρουσίαση</a:t>
            </a:r>
          </a:p>
          <a:p>
            <a:endParaRPr lang="el-GR" sz="2400" b="1" u="sng" dirty="0"/>
          </a:p>
          <a:p>
            <a:r>
              <a:rPr lang="el-GR" b="1" u="sng" dirty="0" smtClean="0"/>
              <a:t>Έφη </a:t>
            </a:r>
            <a:r>
              <a:rPr lang="el-GR" b="1" u="sng" dirty="0" err="1" smtClean="0"/>
              <a:t>Μιχαλοπούλου</a:t>
            </a:r>
            <a:r>
              <a:rPr lang="el-GR" b="1" u="sng" dirty="0" smtClean="0"/>
              <a:t> </a:t>
            </a:r>
          </a:p>
          <a:p>
            <a:pPr>
              <a:buFont typeface="Arial" pitchFamily="34" charset="0"/>
              <a:buChar char="•"/>
            </a:pPr>
            <a:r>
              <a:rPr lang="el-GR" dirty="0" smtClean="0"/>
              <a:t> Τρόπος Λειτουργίας </a:t>
            </a:r>
          </a:p>
          <a:p>
            <a:pPr>
              <a:buFont typeface="Arial" pitchFamily="34" charset="0"/>
              <a:buChar char="•"/>
            </a:pPr>
            <a:r>
              <a:rPr lang="el-GR" dirty="0"/>
              <a:t> </a:t>
            </a:r>
            <a:r>
              <a:rPr lang="el-GR" dirty="0" smtClean="0"/>
              <a:t>Βασικότερα Μέρη </a:t>
            </a:r>
          </a:p>
          <a:p>
            <a:endParaRPr lang="el-GR" dirty="0"/>
          </a:p>
          <a:p>
            <a:r>
              <a:rPr lang="el-GR" b="1" u="sng" dirty="0" smtClean="0"/>
              <a:t>Χαρίκλεια Κυριακάκη</a:t>
            </a:r>
          </a:p>
          <a:p>
            <a:pPr>
              <a:buFont typeface="Arial" pitchFamily="34" charset="0"/>
              <a:buChar char="•"/>
            </a:pPr>
            <a:r>
              <a:rPr lang="el-GR" dirty="0"/>
              <a:t> </a:t>
            </a:r>
            <a:r>
              <a:rPr lang="el-GR" dirty="0" err="1" smtClean="0"/>
              <a:t>Σπούντικ</a:t>
            </a:r>
            <a:r>
              <a:rPr lang="el-GR" dirty="0" smtClean="0"/>
              <a:t> 1</a:t>
            </a:r>
          </a:p>
          <a:p>
            <a:pPr>
              <a:buFont typeface="Arial" pitchFamily="34" charset="0"/>
              <a:buChar char="•"/>
            </a:pPr>
            <a:endParaRPr lang="el-GR" dirty="0"/>
          </a:p>
          <a:p>
            <a:r>
              <a:rPr lang="el-GR" b="1" u="sng" dirty="0" smtClean="0"/>
              <a:t>Φωτεινή </a:t>
            </a:r>
            <a:r>
              <a:rPr lang="el-GR" b="1" u="sng" dirty="0" err="1" smtClean="0"/>
              <a:t>Γεωργκοπούλου</a:t>
            </a:r>
            <a:endParaRPr lang="el-GR" b="1" u="sng" dirty="0" smtClean="0"/>
          </a:p>
          <a:p>
            <a:pPr>
              <a:buFont typeface="Arial" pitchFamily="34" charset="0"/>
              <a:buChar char="•"/>
            </a:pPr>
            <a:r>
              <a:rPr lang="el-GR" dirty="0"/>
              <a:t> </a:t>
            </a:r>
            <a:r>
              <a:rPr lang="el-GR" dirty="0" smtClean="0"/>
              <a:t>Απόλλων 1</a:t>
            </a:r>
          </a:p>
          <a:p>
            <a:pPr>
              <a:buFont typeface="Arial" pitchFamily="34" charset="0"/>
              <a:buChar char="•"/>
            </a:pPr>
            <a:r>
              <a:rPr lang="el-GR" dirty="0"/>
              <a:t> </a:t>
            </a:r>
            <a:r>
              <a:rPr lang="en-US" dirty="0" smtClean="0"/>
              <a:t>Challenger</a:t>
            </a:r>
            <a:endParaRPr lang="el-GR" dirty="0" smtClean="0"/>
          </a:p>
          <a:p>
            <a:pPr>
              <a:buFont typeface="Arial" pitchFamily="34" charset="0"/>
              <a:buChar char="•"/>
            </a:pPr>
            <a:r>
              <a:rPr lang="el-GR" dirty="0"/>
              <a:t> </a:t>
            </a:r>
            <a:r>
              <a:rPr lang="el-GR" dirty="0" err="1" smtClean="0"/>
              <a:t>New</a:t>
            </a:r>
            <a:r>
              <a:rPr lang="el-GR" dirty="0" smtClean="0"/>
              <a:t> </a:t>
            </a:r>
            <a:r>
              <a:rPr lang="el-GR" dirty="0" err="1" smtClean="0"/>
              <a:t>Horizons</a:t>
            </a:r>
            <a:endParaRPr lang="en-US" dirty="0" smtClean="0"/>
          </a:p>
          <a:p>
            <a:pPr>
              <a:buFont typeface="Arial" pitchFamily="34" charset="0"/>
              <a:buChar char="•"/>
            </a:pPr>
            <a:r>
              <a:rPr lang="en-US" dirty="0" smtClean="0"/>
              <a:t> </a:t>
            </a:r>
            <a:r>
              <a:rPr lang="el-GR" dirty="0" smtClean="0"/>
              <a:t>NASA </a:t>
            </a:r>
            <a:r>
              <a:rPr lang="el-GR" dirty="0" err="1" smtClean="0"/>
              <a:t>Space</a:t>
            </a:r>
            <a:r>
              <a:rPr lang="el-GR" dirty="0" smtClean="0"/>
              <a:t> </a:t>
            </a:r>
            <a:r>
              <a:rPr lang="el-GR" dirty="0" err="1" smtClean="0"/>
              <a:t>Shuttle</a:t>
            </a:r>
            <a:r>
              <a:rPr lang="el-GR" dirty="0" smtClean="0"/>
              <a:t> </a:t>
            </a:r>
            <a:r>
              <a:rPr lang="el-GR" dirty="0" err="1" smtClean="0"/>
              <a:t>Program</a:t>
            </a:r>
            <a:endParaRPr lang="en-US" dirty="0" smtClean="0"/>
          </a:p>
          <a:p>
            <a:endParaRPr lang="en-US" dirty="0"/>
          </a:p>
          <a:p>
            <a:r>
              <a:rPr lang="el-GR" b="1" u="sng" dirty="0" smtClean="0"/>
              <a:t>Σωτηρία </a:t>
            </a:r>
            <a:r>
              <a:rPr lang="el-GR" b="1" u="sng" dirty="0" err="1" smtClean="0"/>
              <a:t>Ελευθεράκη</a:t>
            </a:r>
            <a:endParaRPr lang="el-GR" b="1" u="sng" dirty="0" smtClean="0"/>
          </a:p>
          <a:p>
            <a:pPr>
              <a:buFont typeface="Arial" pitchFamily="34" charset="0"/>
              <a:buChar char="•"/>
            </a:pPr>
            <a:r>
              <a:rPr lang="el-GR" u="sng" dirty="0"/>
              <a:t> </a:t>
            </a:r>
            <a:r>
              <a:rPr lang="el-GR" dirty="0" smtClean="0"/>
              <a:t>Απόλλων 11</a:t>
            </a:r>
          </a:p>
          <a:p>
            <a:pPr>
              <a:buFont typeface="Arial" pitchFamily="34" charset="0"/>
              <a:buChar char="•"/>
            </a:pPr>
            <a:r>
              <a:rPr lang="el-GR" dirty="0" smtClean="0"/>
              <a:t> </a:t>
            </a:r>
            <a:r>
              <a:rPr lang="en-US" dirty="0" smtClean="0"/>
              <a:t>Discovery </a:t>
            </a:r>
          </a:p>
          <a:p>
            <a:pPr>
              <a:buFont typeface="Arial" pitchFamily="34" charset="0"/>
              <a:buChar char="•"/>
            </a:pPr>
            <a:r>
              <a:rPr lang="en-US" u="sng" dirty="0"/>
              <a:t> </a:t>
            </a:r>
            <a:r>
              <a:rPr lang="en-US" dirty="0" smtClean="0"/>
              <a:t>Endeavour</a:t>
            </a:r>
          </a:p>
          <a:p>
            <a:pPr>
              <a:buFont typeface="Arial" pitchFamily="34" charset="0"/>
              <a:buChar char="•"/>
            </a:pPr>
            <a:r>
              <a:rPr lang="en-US" dirty="0"/>
              <a:t> </a:t>
            </a:r>
            <a:r>
              <a:rPr lang="el-GR" dirty="0" err="1" smtClean="0"/>
              <a:t>Bruce</a:t>
            </a:r>
            <a:r>
              <a:rPr lang="el-GR" dirty="0" smtClean="0"/>
              <a:t> </a:t>
            </a:r>
            <a:r>
              <a:rPr lang="el-GR" dirty="0" err="1" smtClean="0"/>
              <a:t>McCandless</a:t>
            </a:r>
            <a:r>
              <a:rPr lang="el-GR" dirty="0" smtClean="0"/>
              <a:t> II</a:t>
            </a:r>
            <a:endParaRPr lang="en-US" dirty="0" smtClean="0"/>
          </a:p>
          <a:p>
            <a:pPr>
              <a:buFont typeface="Arial" pitchFamily="34" charset="0"/>
              <a:buChar char="•"/>
            </a:pPr>
            <a:r>
              <a:rPr lang="en-US" dirty="0"/>
              <a:t> </a:t>
            </a:r>
            <a:r>
              <a:rPr lang="el-GR" dirty="0" err="1" smtClean="0"/>
              <a:t>Challenger</a:t>
            </a:r>
            <a:endParaRPr lang="en-US" dirty="0" smtClean="0"/>
          </a:p>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endParaRPr lang="en-US" u="sng" dirty="0" smtClean="0"/>
          </a:p>
          <a:p>
            <a:pPr>
              <a:buFont typeface="Arial" pitchFamily="34" charset="0"/>
              <a:buChar char="•"/>
            </a:pPr>
            <a:endParaRPr lang="el-GR" dirty="0" smtClean="0"/>
          </a:p>
          <a:p>
            <a:endParaRPr lang="el-GR" dirty="0" smtClean="0"/>
          </a:p>
          <a:p>
            <a:r>
              <a:rPr lang="en-US" dirty="0" smtClean="0"/>
              <a:t> </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42844" y="214290"/>
            <a:ext cx="8858312" cy="5355312"/>
          </a:xfrm>
          <a:prstGeom prst="rect">
            <a:avLst/>
          </a:prstGeom>
          <a:noFill/>
        </p:spPr>
        <p:txBody>
          <a:bodyPr wrap="square" rtlCol="0">
            <a:spAutoFit/>
          </a:bodyPr>
          <a:lstStyle/>
          <a:p>
            <a:r>
              <a:rPr lang="el-GR" b="1" u="sng" dirty="0" smtClean="0"/>
              <a:t>Έφη </a:t>
            </a:r>
            <a:r>
              <a:rPr lang="el-GR" b="1" u="sng" dirty="0" err="1" smtClean="0"/>
              <a:t>Μιχαλοπούλου</a:t>
            </a:r>
            <a:endParaRPr lang="el-GR" b="1" u="sng" dirty="0" smtClean="0"/>
          </a:p>
          <a:p>
            <a:r>
              <a:rPr lang="el-GR" dirty="0" smtClean="0">
                <a:solidFill>
                  <a:srgbClr val="FF0000"/>
                </a:solidFill>
                <a:sym typeface="Webdings"/>
              </a:rPr>
              <a:t></a:t>
            </a:r>
            <a:r>
              <a:rPr lang="el-GR" dirty="0" smtClean="0">
                <a:sym typeface="Webdings"/>
              </a:rPr>
              <a:t> Ο Τρόπος Λειτουργίας</a:t>
            </a:r>
          </a:p>
          <a:p>
            <a:r>
              <a:rPr lang="el-GR" dirty="0" smtClean="0"/>
              <a:t>Η χρησιμοποίηση των πυραύλων βασίζεται στο βασικό αξίωμα της δράσης και της αντίδρασης. Έτσι τα καύσιμα των προωθητικών πυραύλων καιγόμενα παράγουν προϊόντα καύσης, που βγαίνοντας ορμητικά προς τα πίσω (δράση) κινούν το διαστημόπλοιο προς τα μπροστά (αντίδραση). Ανάλογα με τα καύσιμα που χρησιμοποιούν οι πύραυλοι διακρίνονται σε δύο μεγάλες κατηγορίες. Τους πυρηνικούς πυραύλους και τους ηλεκτρικούς. Είναι φυσικό ότι για να μπορέσουν να αντέξουν τα τοιχώματα του διαστημοπλοίου στις τεράστιες αυτές θερμοκρασίες, απαιτούνται υλικά κατασκευής προχωρημένης τεχνικής στάθμης. Μεγάλα βήματα στον τομέα αυτόν έχουν γίνει με τη χρησιμοποίηση ειδικού υλικού από βόριο με κατάλληλη κατεργασία. Το εξωτερικό περίβλημα του διαστημόπλοιου αποτελείται κυρίως από αλουμίνιο και τιτάνιο. Η χρησιμοποίηση του τιτανίου συμβάλλει αποτελεσματικά στην ελάττωση της συνολικής μάζας και, επιπλέον, στην εξασφάλιση μεγάλης αντοχής. Η μεταλλική κατασκευή του είναι όμοια με αυτές που χρησιμοποιούνται στα σημερινά υπερσύγχρονα μαχητικά αεροσκάφη. Το διαστημόπλοιο χωρίζεται σε δύο μονάδες. Η πρώτη είναι η προωθητική μονάδα, που περιέχει τις δεξαμενές, τους πυραυλοκινητήρες και τις αντίστοιχες σωληνώσεις.</a:t>
            </a:r>
          </a:p>
          <a:p>
            <a:endParaRPr lang="el-GR" dirty="0" smtClean="0">
              <a:sym typeface="Webdings"/>
            </a:endParaRPr>
          </a:p>
          <a:p>
            <a:endParaRPr lang="el-GR" u="sn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42844" y="285728"/>
            <a:ext cx="8786874" cy="3416320"/>
          </a:xfrm>
          <a:prstGeom prst="rect">
            <a:avLst/>
          </a:prstGeom>
          <a:noFill/>
        </p:spPr>
        <p:txBody>
          <a:bodyPr wrap="square" rtlCol="0">
            <a:spAutoFit/>
          </a:bodyPr>
          <a:lstStyle/>
          <a:p>
            <a:r>
              <a:rPr lang="el-GR" dirty="0" smtClean="0">
                <a:solidFill>
                  <a:srgbClr val="FF0000"/>
                </a:solidFill>
                <a:sym typeface="Webdings"/>
              </a:rPr>
              <a:t></a:t>
            </a:r>
            <a:r>
              <a:rPr lang="el-GR" dirty="0" smtClean="0">
                <a:sym typeface="Webdings"/>
              </a:rPr>
              <a:t> Βασικά Μέρη </a:t>
            </a:r>
            <a:endParaRPr lang="el-GR" dirty="0" smtClean="0"/>
          </a:p>
          <a:p>
            <a:r>
              <a:rPr lang="el-GR" dirty="0" smtClean="0"/>
              <a:t>Τα βασικά μέρη - συστήματα ενός διαστημοπλοίου είναι: </a:t>
            </a:r>
          </a:p>
          <a:p>
            <a:r>
              <a:rPr lang="el-GR" b="1" dirty="0" smtClean="0"/>
              <a:t>Α)</a:t>
            </a:r>
            <a:r>
              <a:rPr lang="el-GR" dirty="0" smtClean="0"/>
              <a:t> Το σύστημα παραγωγής ισχύος. </a:t>
            </a:r>
          </a:p>
          <a:p>
            <a:r>
              <a:rPr lang="el-GR" b="1" dirty="0" smtClean="0"/>
              <a:t>Β)</a:t>
            </a:r>
            <a:r>
              <a:rPr lang="el-GR" dirty="0" smtClean="0"/>
              <a:t> Το σύστημα αυτόνομης πρόωσης. </a:t>
            </a:r>
          </a:p>
          <a:p>
            <a:r>
              <a:rPr lang="el-GR" b="1" dirty="0" smtClean="0"/>
              <a:t>Γ) </a:t>
            </a:r>
            <a:r>
              <a:rPr lang="el-GR" dirty="0" smtClean="0"/>
              <a:t>Το σύστημα τηλεπικοινωνιών. </a:t>
            </a:r>
          </a:p>
          <a:p>
            <a:r>
              <a:rPr lang="el-GR" b="1" dirty="0" smtClean="0"/>
              <a:t>Δ) </a:t>
            </a:r>
            <a:r>
              <a:rPr lang="el-GR" dirty="0" smtClean="0"/>
              <a:t>Το σύστημα ελέγχου στάσης. </a:t>
            </a:r>
          </a:p>
          <a:p>
            <a:r>
              <a:rPr lang="el-GR" b="1" dirty="0" smtClean="0"/>
              <a:t>Ε) </a:t>
            </a:r>
            <a:r>
              <a:rPr lang="el-GR" dirty="0" smtClean="0"/>
              <a:t>Το σύστημα ελέγχου περιβάλλοντος. </a:t>
            </a:r>
          </a:p>
          <a:p>
            <a:r>
              <a:rPr lang="el-GR" b="1" dirty="0" smtClean="0"/>
              <a:t>ΣΤ) </a:t>
            </a:r>
            <a:r>
              <a:rPr lang="el-GR" dirty="0" smtClean="0"/>
              <a:t>Το σύστημα πλοήγησης και ελέγχου. </a:t>
            </a:r>
          </a:p>
          <a:p>
            <a:r>
              <a:rPr lang="el-GR" b="1" dirty="0" smtClean="0"/>
              <a:t>Ζ) </a:t>
            </a:r>
            <a:r>
              <a:rPr lang="el-GR" dirty="0" smtClean="0"/>
              <a:t>Το σύστημα ελέγχου των οργάνων μετρήσεων. </a:t>
            </a:r>
          </a:p>
          <a:p>
            <a:r>
              <a:rPr lang="el-GR" b="1" dirty="0" smtClean="0"/>
              <a:t>Η) </a:t>
            </a:r>
            <a:r>
              <a:rPr lang="el-GR" dirty="0" smtClean="0"/>
              <a:t>Το δομικό μέρος. </a:t>
            </a:r>
          </a:p>
          <a:p>
            <a:r>
              <a:rPr lang="el-GR" b="1" dirty="0" smtClean="0"/>
              <a:t>Θ) </a:t>
            </a:r>
            <a:r>
              <a:rPr lang="el-GR" dirty="0" smtClean="0"/>
              <a:t>Οι προωθητικοί πύραυλοι.</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42844" y="214290"/>
            <a:ext cx="8786874" cy="3416320"/>
          </a:xfrm>
          <a:prstGeom prst="rect">
            <a:avLst/>
          </a:prstGeom>
          <a:noFill/>
        </p:spPr>
        <p:txBody>
          <a:bodyPr wrap="square" rtlCol="0">
            <a:spAutoFit/>
          </a:bodyPr>
          <a:lstStyle/>
          <a:p>
            <a:r>
              <a:rPr lang="el-GR" b="1" u="sng" dirty="0" smtClean="0"/>
              <a:t>Χαρίκλεια Κυριακάκη</a:t>
            </a:r>
          </a:p>
          <a:p>
            <a:r>
              <a:rPr lang="el-GR" dirty="0" smtClean="0">
                <a:solidFill>
                  <a:srgbClr val="FF0000"/>
                </a:solidFill>
                <a:sym typeface="Webdings"/>
              </a:rPr>
              <a:t></a:t>
            </a:r>
            <a:r>
              <a:rPr lang="el-GR" dirty="0" smtClean="0">
                <a:sym typeface="Webdings"/>
              </a:rPr>
              <a:t> </a:t>
            </a:r>
            <a:r>
              <a:rPr lang="el-GR" dirty="0" smtClean="0"/>
              <a:t>Ο Σπούτνικ 1 ήταν ο πρώτος τεχνητός δορυφόρος στην ιστορία. Εκτοξεύτηκε στις 4 Οκτωβρίου 1957 από τη Σοβιετική Ένωση και αποτελεί το πρώτο αποφασιστικό βήμα της ανθρωπότητας στην εξερεύνηση του διαστήματος</a:t>
            </a:r>
            <a:r>
              <a:rPr lang="en-US" dirty="0" smtClean="0"/>
              <a:t>. </a:t>
            </a:r>
            <a:r>
              <a:rPr lang="el-GR" dirty="0" smtClean="0"/>
              <a:t>Ο Σπούτνικ 1 εκτοξεύτηκε από το Κοσμοδρόμιο του </a:t>
            </a:r>
            <a:r>
              <a:rPr lang="el-GR" dirty="0" err="1" smtClean="0"/>
              <a:t>Μπαϊκονούρ</a:t>
            </a:r>
            <a:r>
              <a:rPr lang="el-GR" dirty="0" smtClean="0"/>
              <a:t> στο Καζακστάν, με έναν πύραυλο R-7. Κατασκευάστηκε και εκτοξεύτηκε από τη Σοβιετική Ένωση ως συμβολή στο Διεθνές Γεωφυσικό Έτος 1957. Ήταν ο πρώτος μιας σειράς δέκα δορυφόρων με το ίδιο όνομα. Ο επόμενος Σπούτνικ 2 μετέφερε τον πρώτο ζωντανό οργανισμό στο διάστημα, τη σκυλίτσα </a:t>
            </a:r>
            <a:r>
              <a:rPr lang="el-GR" dirty="0" err="1" smtClean="0"/>
              <a:t>Λάικα</a:t>
            </a:r>
            <a:r>
              <a:rPr lang="el-GR" dirty="0" smtClean="0"/>
              <a:t>, ενώ ο Σπούτνικ 3 ήταν ένα πολύ μεγαλύτερο τροχιακό εργαστήριο και οι Σπούτνικ 4-10 ήταν σκάφη τύπου </a:t>
            </a:r>
            <a:r>
              <a:rPr lang="el-GR" dirty="0" err="1" smtClean="0"/>
              <a:t>Βοστόκ</a:t>
            </a:r>
            <a:r>
              <a:rPr lang="el-GR" dirty="0" smtClean="0"/>
              <a:t> που μετέφεραν ζώα και ένα ανθρώπινο ομοίωμα.</a:t>
            </a:r>
          </a:p>
          <a:p>
            <a:endParaRPr lang="el-GR" u="sng" dirty="0" smtClean="0"/>
          </a:p>
          <a:p>
            <a:endParaRPr lang="el-GR" u="sn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42844" y="214290"/>
            <a:ext cx="8715436" cy="6217087"/>
          </a:xfrm>
          <a:prstGeom prst="rect">
            <a:avLst/>
          </a:prstGeom>
          <a:noFill/>
        </p:spPr>
        <p:txBody>
          <a:bodyPr wrap="square" rtlCol="0">
            <a:spAutoFit/>
          </a:bodyPr>
          <a:lstStyle/>
          <a:p>
            <a:r>
              <a:rPr lang="el-GR" b="1" u="sng" dirty="0" smtClean="0"/>
              <a:t>Φωτεινή </a:t>
            </a:r>
            <a:r>
              <a:rPr lang="el-GR" b="1" u="sng" dirty="0" err="1" smtClean="0"/>
              <a:t>Γεωργακοπούλου</a:t>
            </a:r>
            <a:endParaRPr lang="el-GR" b="1" u="sng" dirty="0" smtClean="0"/>
          </a:p>
          <a:p>
            <a:pPr>
              <a:buClr>
                <a:srgbClr val="FF0000"/>
              </a:buClr>
              <a:buFont typeface="Webdings" pitchFamily="18" charset="2"/>
              <a:buChar char="ñ"/>
            </a:pPr>
            <a:r>
              <a:rPr lang="el-GR" dirty="0" smtClean="0"/>
              <a:t> Το </a:t>
            </a:r>
            <a:r>
              <a:rPr lang="el-GR" u="sng" dirty="0" smtClean="0"/>
              <a:t>Απόλλων 1 </a:t>
            </a:r>
            <a:r>
              <a:rPr lang="el-GR" dirty="0" smtClean="0"/>
              <a:t>ήταν η πρώτη επανδρωμένη πτήση Απόλλων - είχε προγραμματιστεί για τις 21 Φεβρουαρίου 1967.  Ένα μήνα όμως νωρίτερα (27-1-1967) οι τρεις Αμερικανοί αστροναύτες που θα την πραγματοποιούσαν, οι </a:t>
            </a:r>
            <a:r>
              <a:rPr lang="el-GR" dirty="0" err="1" smtClean="0"/>
              <a:t>Χονάιτ</a:t>
            </a:r>
            <a:r>
              <a:rPr lang="el-GR" dirty="0" smtClean="0"/>
              <a:t>, </a:t>
            </a:r>
            <a:r>
              <a:rPr lang="el-GR" dirty="0" err="1" smtClean="0"/>
              <a:t>Γκρίσσομ</a:t>
            </a:r>
            <a:r>
              <a:rPr lang="el-GR" dirty="0" smtClean="0"/>
              <a:t> και </a:t>
            </a:r>
            <a:r>
              <a:rPr lang="el-GR" dirty="0" err="1" smtClean="0"/>
              <a:t>Τσάφφυ</a:t>
            </a:r>
            <a:r>
              <a:rPr lang="el-GR" dirty="0" smtClean="0"/>
              <a:t> ήταν νεκροί. Ήταν δεμένοι στις θέσεις τους στο θαλαμίσκο του </a:t>
            </a:r>
            <a:r>
              <a:rPr lang="el-GR" dirty="0" err="1" smtClean="0"/>
              <a:t>Apollo</a:t>
            </a:r>
            <a:r>
              <a:rPr lang="el-GR" dirty="0" smtClean="0"/>
              <a:t> 1 για επίγειες δοκιμές. Στης 1 το μεσημέρι για άγνωστους λόγους ξέσπασε φωτιά και οι τρεις αστροναύτες πέθαναν από εισπνοή δηλητηριωδών αεριών και εγκαύματα τρίτου βαθμού. </a:t>
            </a:r>
          </a:p>
          <a:p>
            <a:pPr>
              <a:buClr>
                <a:srgbClr val="FF0000"/>
              </a:buClr>
              <a:buFont typeface="Webdings" pitchFamily="18" charset="2"/>
              <a:buChar char="ñ"/>
            </a:pPr>
            <a:r>
              <a:rPr lang="el-GR" dirty="0" smtClean="0"/>
              <a:t> Το </a:t>
            </a:r>
            <a:r>
              <a:rPr lang="el-GR" sz="2000" u="sng" dirty="0" err="1" smtClean="0"/>
              <a:t>Challenger</a:t>
            </a:r>
            <a:r>
              <a:rPr lang="el-GR" dirty="0" smtClean="0"/>
              <a:t> ολοκλήρωσε με επιτυχία εννέα διαστημικές αποστολές πριν το τραγικό ατύχημα της 28ης Ιανουαρίου του 1986. Το </a:t>
            </a:r>
            <a:r>
              <a:rPr lang="el-GR" dirty="0" err="1" smtClean="0"/>
              <a:t>Challenger</a:t>
            </a:r>
            <a:r>
              <a:rPr lang="el-GR" dirty="0" smtClean="0"/>
              <a:t> </a:t>
            </a:r>
            <a:r>
              <a:rPr lang="el-GR" dirty="0" err="1" smtClean="0"/>
              <a:t>εξεράγει</a:t>
            </a:r>
            <a:r>
              <a:rPr lang="el-GR" dirty="0" smtClean="0"/>
              <a:t> σε ύψος 14,6 </a:t>
            </a:r>
            <a:r>
              <a:rPr lang="el-GR" dirty="0" err="1" smtClean="0"/>
              <a:t>χλμ</a:t>
            </a:r>
            <a:r>
              <a:rPr lang="el-GR" dirty="0" smtClean="0"/>
              <a:t>. και μεταδόθηκε ζωντανά από την τηλεόραση κυρίως λόγω της συμμετοχής της </a:t>
            </a:r>
            <a:r>
              <a:rPr lang="el-GR" dirty="0" err="1" smtClean="0"/>
              <a:t>Μακόλιφ</a:t>
            </a:r>
            <a:r>
              <a:rPr lang="el-GR" dirty="0" smtClean="0"/>
              <a:t>. Τα πυκνά σύννεφα καπνού και τα χιλιάδες κομμάτια που εκτοξεύθηκαν άφησαν εμβρόντητους τους εκατομμύρια Αμερικανούς που </a:t>
            </a:r>
            <a:r>
              <a:rPr lang="el-GR" dirty="0" err="1" smtClean="0"/>
              <a:t>παρακολουθούσαν.Αιτία</a:t>
            </a:r>
            <a:r>
              <a:rPr lang="el-GR" dirty="0" smtClean="0"/>
              <a:t> για την καταστροφή του </a:t>
            </a:r>
            <a:r>
              <a:rPr lang="el-GR" dirty="0" err="1" smtClean="0"/>
              <a:t>Challenger</a:t>
            </a:r>
            <a:r>
              <a:rPr lang="el-GR" dirty="0" smtClean="0"/>
              <a:t> ήταν μία κακοσχεδιασμένη βαλβίδα ασφαλείας στον συμπαγή ενισχυτή εκτόξευσης της ακάτου. Το διαστημικό λεωφορείο </a:t>
            </a:r>
            <a:r>
              <a:rPr lang="en-US" dirty="0" smtClean="0"/>
              <a:t>Challenger </a:t>
            </a:r>
            <a:r>
              <a:rPr lang="el-GR" dirty="0" smtClean="0"/>
              <a:t>εξερράγη μόλις 73 δευτερόλεπτα από την απογείωση τερματίζοντας άδοξα τη ζωή τους επταμελούς πληρώματος του, μεταξύ των οποίων και η δασκάλα, η </a:t>
            </a:r>
            <a:r>
              <a:rPr lang="el-GR" dirty="0" err="1" smtClean="0"/>
              <a:t>Κρίστα</a:t>
            </a:r>
            <a:r>
              <a:rPr lang="el-GR" dirty="0" smtClean="0"/>
              <a:t> </a:t>
            </a:r>
            <a:r>
              <a:rPr lang="el-GR" dirty="0" err="1" smtClean="0"/>
              <a:t>Μακόλιφ</a:t>
            </a:r>
            <a:r>
              <a:rPr lang="el-GR" dirty="0" smtClean="0"/>
              <a:t>. </a:t>
            </a:r>
            <a:r>
              <a:rPr lang="el-GR" dirty="0" smtClean="0"/>
              <a:t>Μάλιστα, ήταν η πρώτη φορά που σε μία διαστημική αποστολή συμμετείχε μία… κοινή θνητή.</a:t>
            </a:r>
            <a:r>
              <a:rPr lang="en-US" dirty="0" smtClean="0"/>
              <a:t> </a:t>
            </a:r>
          </a:p>
          <a:p>
            <a:pPr>
              <a:buClr>
                <a:srgbClr val="FF0000"/>
              </a:buClr>
              <a:buFont typeface="Webdings" pitchFamily="18" charset="2"/>
              <a:buChar char="ñ"/>
            </a:pPr>
            <a:r>
              <a:rPr lang="en-US" u="sng" dirty="0"/>
              <a:t> </a:t>
            </a:r>
            <a:r>
              <a:rPr lang="en-US" dirty="0" smtClean="0"/>
              <a:t> </a:t>
            </a:r>
            <a:r>
              <a:rPr lang="el-GR" dirty="0" smtClean="0"/>
              <a:t>Κανένα σκάφος δεν είχε καταφέρει αν διασχίσει όλη την διαδρομή μέχρι τον Πλούτωνα, αλλά το  </a:t>
            </a:r>
            <a:r>
              <a:rPr lang="el-GR" u="sng" dirty="0" err="1" smtClean="0"/>
              <a:t>New</a:t>
            </a:r>
            <a:r>
              <a:rPr lang="el-GR" u="sng" dirty="0" smtClean="0"/>
              <a:t> </a:t>
            </a:r>
            <a:r>
              <a:rPr lang="el-GR" u="sng" dirty="0" err="1" smtClean="0"/>
              <a:t>Horizons</a:t>
            </a:r>
            <a:r>
              <a:rPr lang="el-GR" dirty="0" smtClean="0"/>
              <a:t>, είχε ως στόχο να το αλλάξει αυτό. Έτσι, το πιο πρόσφατο άλμα του ανθρώπου στο διάστημα, ξεκίνησε το μακρινό του ταξίδι το 2006 και αναμένεται να φτάσει στην τροχιά του πιο μικροσκοπικού πλανήτη του ηλιακού μας συστήματος τον Ιούνιο 2015. </a:t>
            </a:r>
            <a:endParaRPr lang="el-GR" u="sn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42844" y="214290"/>
            <a:ext cx="8786874" cy="7294305"/>
          </a:xfrm>
          <a:prstGeom prst="rect">
            <a:avLst/>
          </a:prstGeom>
          <a:noFill/>
        </p:spPr>
        <p:txBody>
          <a:bodyPr wrap="square" rtlCol="0">
            <a:spAutoFit/>
          </a:bodyPr>
          <a:lstStyle/>
          <a:p>
            <a:pPr>
              <a:buClr>
                <a:srgbClr val="FF0000"/>
              </a:buClr>
            </a:pPr>
            <a:r>
              <a:rPr lang="el-GR" dirty="0" smtClean="0"/>
              <a:t>Το </a:t>
            </a:r>
            <a:r>
              <a:rPr lang="el-GR" dirty="0" err="1"/>
              <a:t>New</a:t>
            </a:r>
            <a:r>
              <a:rPr lang="el-GR" dirty="0"/>
              <a:t> </a:t>
            </a:r>
            <a:r>
              <a:rPr lang="el-GR" dirty="0" err="1"/>
              <a:t>Horizons</a:t>
            </a:r>
            <a:r>
              <a:rPr lang="el-GR" dirty="0"/>
              <a:t> όπου σημαίνει νέοι ορίζοντες, είναι διαστημόπλοιο της ΝΑΣΑ το οποίο εκτοξεύθηκε για να μελετήσει τον Πλούτωνα, τους δορυφόρους του και ένα ή δύο αντικείμενα της ζώνης του </a:t>
            </a:r>
            <a:r>
              <a:rPr lang="el-GR" dirty="0" err="1"/>
              <a:t>Κάιπερ</a:t>
            </a:r>
            <a:r>
              <a:rPr lang="el-GR" dirty="0"/>
              <a:t>. Αναπτύχθηκε ως τμήμα του προγράμματος </a:t>
            </a:r>
            <a:r>
              <a:rPr lang="el-GR" dirty="0" err="1"/>
              <a:t>New</a:t>
            </a:r>
            <a:r>
              <a:rPr lang="el-GR" dirty="0"/>
              <a:t> </a:t>
            </a:r>
            <a:r>
              <a:rPr lang="el-GR" dirty="0" err="1"/>
              <a:t>Frontiers</a:t>
            </a:r>
            <a:r>
              <a:rPr lang="el-GR" dirty="0"/>
              <a:t> (Νέα Σύνορα) και εγκρίθηκε το 2001, μετά την ακύρωση των αποστολών </a:t>
            </a:r>
            <a:r>
              <a:rPr lang="el-GR" dirty="0" err="1"/>
              <a:t>Pluto</a:t>
            </a:r>
            <a:r>
              <a:rPr lang="el-GR" dirty="0"/>
              <a:t> </a:t>
            </a:r>
            <a:r>
              <a:rPr lang="el-GR" dirty="0" err="1"/>
              <a:t>Fast</a:t>
            </a:r>
            <a:r>
              <a:rPr lang="el-GR" dirty="0"/>
              <a:t> </a:t>
            </a:r>
            <a:r>
              <a:rPr lang="el-GR" dirty="0" err="1"/>
              <a:t>Flyby</a:t>
            </a:r>
            <a:r>
              <a:rPr lang="el-GR" dirty="0"/>
              <a:t> και </a:t>
            </a:r>
            <a:r>
              <a:rPr lang="el-GR" dirty="0" err="1"/>
              <a:t>Pluto</a:t>
            </a:r>
            <a:r>
              <a:rPr lang="el-GR" dirty="0"/>
              <a:t> </a:t>
            </a:r>
            <a:r>
              <a:rPr lang="el-GR" dirty="0" err="1"/>
              <a:t>Kuiper</a:t>
            </a:r>
            <a:r>
              <a:rPr lang="el-GR" dirty="0"/>
              <a:t> Express. Μετά από αρκετές καθυστερήσεις, η αποστολή εκτοξεύθηκε στις 16 Ιανουαρίου 2006 από το ακρωτήριο Κανάβεραλ. Εκτοξεύθηκε σε τροχιά διαφυγής από το Ηλιακό Σύστημα με ταχύτητα 16.26 </a:t>
            </a:r>
            <a:r>
              <a:rPr lang="el-GR" dirty="0" err="1"/>
              <a:t>km</a:t>
            </a:r>
            <a:r>
              <a:rPr lang="el-GR" dirty="0"/>
              <a:t>/s (58.536 </a:t>
            </a:r>
            <a:r>
              <a:rPr lang="el-GR" dirty="0" err="1"/>
              <a:t>km</a:t>
            </a:r>
            <a:r>
              <a:rPr lang="el-GR" dirty="0"/>
              <a:t>/h) σε σχέση με τη Γη, την μεγαλύτερη ταχύτητα που έχει επιτύχει ανθρώπινη κατασκευή. Το </a:t>
            </a:r>
            <a:r>
              <a:rPr lang="en-US" dirty="0" smtClean="0"/>
              <a:t>New Horizons</a:t>
            </a:r>
            <a:r>
              <a:rPr lang="el-GR" dirty="0" smtClean="0"/>
              <a:t> </a:t>
            </a:r>
            <a:r>
              <a:rPr lang="el-GR" dirty="0"/>
              <a:t>έφτασε στον Πλούτωνα στις 14 Ιουλίου 2015</a:t>
            </a:r>
            <a:r>
              <a:rPr lang="el-GR" dirty="0" smtClean="0"/>
              <a:t>.</a:t>
            </a:r>
            <a:endParaRPr lang="en-US" dirty="0" smtClean="0"/>
          </a:p>
          <a:p>
            <a:pPr>
              <a:buClr>
                <a:srgbClr val="FF0000"/>
              </a:buClr>
              <a:buFont typeface="Webdings" pitchFamily="18" charset="2"/>
              <a:buChar char="ñ"/>
            </a:pPr>
            <a:r>
              <a:rPr lang="en-US" b="1" dirty="0" smtClean="0"/>
              <a:t> </a:t>
            </a:r>
            <a:r>
              <a:rPr lang="el-GR" b="1" dirty="0" smtClean="0"/>
              <a:t>NASA </a:t>
            </a:r>
            <a:r>
              <a:rPr lang="el-GR" b="1" dirty="0" err="1" smtClean="0"/>
              <a:t>Space</a:t>
            </a:r>
            <a:r>
              <a:rPr lang="el-GR" b="1" dirty="0" smtClean="0"/>
              <a:t> </a:t>
            </a:r>
            <a:r>
              <a:rPr lang="el-GR" b="1" dirty="0" err="1" smtClean="0"/>
              <a:t>Shuttle</a:t>
            </a:r>
            <a:r>
              <a:rPr lang="el-GR" b="1" dirty="0" smtClean="0"/>
              <a:t> </a:t>
            </a:r>
            <a:r>
              <a:rPr lang="el-GR" b="1" dirty="0" err="1" smtClean="0"/>
              <a:t>Program</a:t>
            </a:r>
            <a:endParaRPr lang="el-GR" b="1" dirty="0" smtClean="0"/>
          </a:p>
          <a:p>
            <a:r>
              <a:rPr lang="el-GR" dirty="0" smtClean="0"/>
              <a:t>Το πρόγραμμα του διαστημικού λεωφορείου ιδρύθηκε το 1972 και περιελάμβανε συνολικά 135 αποστολές, όπου χρησιμοποιήθηκαν έξι διαστημόπλοια. Μεταξύ αυτών ήταν και οι δύο δορυφόροι: Το </a:t>
            </a:r>
            <a:r>
              <a:rPr lang="el-GR" dirty="0" err="1" smtClean="0"/>
              <a:t>Challenger</a:t>
            </a:r>
            <a:r>
              <a:rPr lang="el-GR" dirty="0" smtClean="0"/>
              <a:t> και το </a:t>
            </a:r>
            <a:r>
              <a:rPr lang="el-GR" dirty="0" err="1" smtClean="0"/>
              <a:t>Columbia</a:t>
            </a:r>
            <a:r>
              <a:rPr lang="el-GR" dirty="0" smtClean="0"/>
              <a:t>, τα οποία είχαν τραγική κατάληξη όταν εξερράγησαν προκαλώντας το θάνατο 14 αστροναυτών.</a:t>
            </a:r>
            <a:r>
              <a:rPr lang="en-US" dirty="0" smtClean="0"/>
              <a:t> </a:t>
            </a:r>
            <a:r>
              <a:rPr lang="el-GR" dirty="0" smtClean="0"/>
              <a:t>Παρά τις δύο αυτές τραγωδίες, μέσα στα 30 χρόνια αποστολών των διαστημικών λεωφορείων που συνεχώς μεταφέρουν ανθρώπους σε τροχιά, η πρωτοποριακή έρευνα έχει οδηγήσει στην οικοδόμηση του μεγαλύτερου δομικού χώρου μέχρι σήμερα στον Διεθνή Διαστημικό </a:t>
            </a:r>
            <a:r>
              <a:rPr lang="el-GR" dirty="0" err="1" smtClean="0"/>
              <a:t>Σταθμό.Η</a:t>
            </a:r>
            <a:r>
              <a:rPr lang="el-GR" dirty="0" smtClean="0"/>
              <a:t> τελική εκτόξευση διαστημικού λεωφορείου συνέβη στις 8 Ιουλίου του 2001, όταν το </a:t>
            </a:r>
            <a:r>
              <a:rPr lang="el-GR" dirty="0" err="1" smtClean="0"/>
              <a:t>Atlantis</a:t>
            </a:r>
            <a:r>
              <a:rPr lang="el-GR" dirty="0" smtClean="0"/>
              <a:t> στάλθηκε στο διάστημα και προσγειώθηκε στις 21 Ιουλίου 2011. Από την έναρξη του προγράμματος μέχρι την ολοκλήρωσή του, το τελικό κόστος έχει εκτιμηθεί ότι θα είναι 196 δισεκατομμύρια δολάρια</a:t>
            </a:r>
            <a:r>
              <a:rPr lang="en-US" dirty="0" smtClean="0"/>
              <a:t>!</a:t>
            </a:r>
            <a:endParaRPr lang="el-GR" dirty="0" smtClean="0"/>
          </a:p>
          <a:p>
            <a:pPr>
              <a:buClr>
                <a:srgbClr val="FF0000"/>
              </a:buClr>
            </a:pPr>
            <a:endParaRPr lang="en-US" dirty="0" smtClean="0"/>
          </a:p>
          <a:p>
            <a:pPr marL="342900" indent="-342900"/>
            <a:r>
              <a:rPr lang="en-US" dirty="0"/>
              <a:t> </a:t>
            </a:r>
            <a:endParaRPr lang="el-GR" dirty="0"/>
          </a:p>
          <a:p>
            <a:endParaRPr lang="el-GR" dirty="0" smtClean="0"/>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14282" y="142852"/>
            <a:ext cx="8715436" cy="6740307"/>
          </a:xfrm>
          <a:prstGeom prst="rect">
            <a:avLst/>
          </a:prstGeom>
          <a:noFill/>
        </p:spPr>
        <p:txBody>
          <a:bodyPr wrap="square" rtlCol="0">
            <a:spAutoFit/>
          </a:bodyPr>
          <a:lstStyle/>
          <a:p>
            <a:r>
              <a:rPr lang="el-GR" b="1" u="sng" dirty="0" smtClean="0"/>
              <a:t>Σωτηρία </a:t>
            </a:r>
            <a:r>
              <a:rPr lang="el-GR" b="1" u="sng" dirty="0" err="1" smtClean="0"/>
              <a:t>Ελευθεράκη</a:t>
            </a:r>
            <a:endParaRPr lang="el-GR" b="1" u="sng" dirty="0" smtClean="0"/>
          </a:p>
          <a:p>
            <a:r>
              <a:rPr lang="el-GR" dirty="0" smtClean="0">
                <a:solidFill>
                  <a:srgbClr val="FF0000"/>
                </a:solidFill>
                <a:sym typeface="Webdings"/>
              </a:rPr>
              <a:t></a:t>
            </a:r>
            <a:r>
              <a:rPr lang="el-GR" dirty="0">
                <a:sym typeface="Webdings"/>
              </a:rPr>
              <a:t> </a:t>
            </a:r>
            <a:r>
              <a:rPr lang="el-GR" dirty="0" smtClean="0"/>
              <a:t>Η αποστολή του </a:t>
            </a:r>
            <a:r>
              <a:rPr lang="el-GR" u="sng" dirty="0" smtClean="0"/>
              <a:t>Απόλλων 11 </a:t>
            </a:r>
            <a:r>
              <a:rPr lang="el-GR" dirty="0" smtClean="0"/>
              <a:t>είχε στόχο την προσεδάφιση ανθρώπων στη Σελήνη. Ο στόχος αυτός έγινε πραγματικότητα όταν ο </a:t>
            </a:r>
            <a:r>
              <a:rPr lang="el-GR" dirty="0" err="1" smtClean="0"/>
              <a:t>Νηλ</a:t>
            </a:r>
            <a:r>
              <a:rPr lang="el-GR" dirty="0" smtClean="0"/>
              <a:t> Άρμστρονγκ έγινε ο πρώτος άνθρωπος που πάτησε στη Σελήνη στις 21 Ιουλίου 1969. Στις 2:56 το βράδυ της 21ης Ιουλίου, ο </a:t>
            </a:r>
            <a:r>
              <a:rPr lang="el-GR" dirty="0" err="1" smtClean="0"/>
              <a:t>Νηλ</a:t>
            </a:r>
            <a:r>
              <a:rPr lang="el-GR" dirty="0" smtClean="0"/>
              <a:t> Άρμστρονγκ έγινε ο πρώτος άνθρωπος που πάτησε στην επιφάνεια ενός ουράνιου σώματος, λέγοντας τα διάσημα πλέον λόγια «Ένα μικρό βήμα για έναν άνθρωπο, ένα γιγαντιαίο άλμα για την ανθρωπότητα». Η αποστολή εκτοξεύτηκε από το Διαστημικό Κέντρο </a:t>
            </a:r>
            <a:r>
              <a:rPr lang="el-GR" dirty="0" err="1" smtClean="0"/>
              <a:t>Κένεντι</a:t>
            </a:r>
            <a:r>
              <a:rPr lang="el-GR" dirty="0" smtClean="0"/>
              <a:t> στις 16 Ιουλίου 1969, στις 13:32 </a:t>
            </a:r>
            <a:r>
              <a:rPr lang="el-GR" dirty="0" smtClean="0"/>
              <a:t>το μεσημέρι </a:t>
            </a:r>
            <a:r>
              <a:rPr lang="el-GR" dirty="0" smtClean="0"/>
              <a:t>με έναν πύραυλο Κρόνος V και το τριμελές πλήρωμα αποτελούμενο από τους </a:t>
            </a:r>
            <a:r>
              <a:rPr lang="el-GR" dirty="0" err="1" smtClean="0"/>
              <a:t>Νηλ</a:t>
            </a:r>
            <a:r>
              <a:rPr lang="el-GR" dirty="0" smtClean="0"/>
              <a:t> Άρμστρονγκ, </a:t>
            </a:r>
            <a:r>
              <a:rPr lang="el-GR" dirty="0" err="1" smtClean="0"/>
              <a:t>Μπαζ</a:t>
            </a:r>
            <a:r>
              <a:rPr lang="el-GR" dirty="0" smtClean="0"/>
              <a:t> </a:t>
            </a:r>
            <a:r>
              <a:rPr lang="el-GR" dirty="0" err="1" smtClean="0"/>
              <a:t>Όλντριν</a:t>
            </a:r>
            <a:r>
              <a:rPr lang="el-GR" dirty="0" smtClean="0"/>
              <a:t> και </a:t>
            </a:r>
            <a:r>
              <a:rPr lang="el-GR" dirty="0" err="1" smtClean="0"/>
              <a:t>Μάικλ</a:t>
            </a:r>
            <a:r>
              <a:rPr lang="el-GR" dirty="0" smtClean="0"/>
              <a:t> </a:t>
            </a:r>
            <a:r>
              <a:rPr lang="el-GR" dirty="0" err="1" smtClean="0"/>
              <a:t>Κόλινς</a:t>
            </a:r>
            <a:r>
              <a:rPr lang="el-GR" dirty="0" smtClean="0"/>
              <a:t>. Οι αστροναύτες του Απόλλων 11 προσθαλασσώθηκαν στον Ειρηνικό Ωκεανό, κοντά στη νήσο </a:t>
            </a:r>
            <a:r>
              <a:rPr lang="el-GR" dirty="0" err="1" smtClean="0"/>
              <a:t>Ουέηκ</a:t>
            </a:r>
            <a:r>
              <a:rPr lang="el-GR" dirty="0" smtClean="0"/>
              <a:t>, στις 24 Ιουλίου 1969.</a:t>
            </a:r>
          </a:p>
          <a:p>
            <a:r>
              <a:rPr lang="el-GR" dirty="0" smtClean="0">
                <a:solidFill>
                  <a:srgbClr val="FF0000"/>
                </a:solidFill>
                <a:sym typeface="Webdings"/>
              </a:rPr>
              <a:t> </a:t>
            </a:r>
            <a:r>
              <a:rPr lang="el-GR" dirty="0" smtClean="0"/>
              <a:t>Το </a:t>
            </a:r>
            <a:r>
              <a:rPr lang="en-US" u="sng" dirty="0" smtClean="0"/>
              <a:t>Discovery</a:t>
            </a:r>
            <a:r>
              <a:rPr lang="en-US" dirty="0" smtClean="0"/>
              <a:t> </a:t>
            </a:r>
            <a:r>
              <a:rPr lang="el-GR" dirty="0" smtClean="0"/>
              <a:t>ήταν το διαστημικό λεωφορείο που εκτόξευσε το διαστημικό τηλεσκόπιο </a:t>
            </a:r>
            <a:r>
              <a:rPr lang="en-US" dirty="0" smtClean="0"/>
              <a:t>Hubble (</a:t>
            </a:r>
            <a:r>
              <a:rPr lang="el-GR" dirty="0" err="1" smtClean="0"/>
              <a:t>Χαμπλ</a:t>
            </a:r>
            <a:r>
              <a:rPr lang="en-US" dirty="0" smtClean="0"/>
              <a:t>)</a:t>
            </a:r>
            <a:r>
              <a:rPr lang="el-GR" dirty="0" smtClean="0"/>
              <a:t> και τέλεσε τη δεύτερη και τρίτη συντήρησή του. Εξαπέλυσε επίσης τη </a:t>
            </a:r>
            <a:r>
              <a:rPr lang="el-GR" dirty="0" err="1" smtClean="0"/>
              <a:t>διαστημοβολίδα</a:t>
            </a:r>
            <a:r>
              <a:rPr lang="el-GR" dirty="0" smtClean="0"/>
              <a:t> </a:t>
            </a:r>
            <a:r>
              <a:rPr lang="el-GR" dirty="0" err="1" smtClean="0"/>
              <a:t>Ulysses</a:t>
            </a:r>
            <a:r>
              <a:rPr lang="el-GR" dirty="0" smtClean="0"/>
              <a:t> και τρεις δορυφόρους TDRS. Το </a:t>
            </a:r>
            <a:r>
              <a:rPr lang="en-US" dirty="0" smtClean="0"/>
              <a:t>Discovery </a:t>
            </a:r>
            <a:r>
              <a:rPr lang="el-GR" dirty="0" smtClean="0"/>
              <a:t>ήταν εκείνο που μετέφερε στο διάστημα τον αστροναύτη Τζον Γκλεν, που συμμετείχε στο πρόγραμμα </a:t>
            </a:r>
            <a:r>
              <a:rPr lang="el-GR" dirty="0" err="1" smtClean="0"/>
              <a:t>Μέρκιουρι</a:t>
            </a:r>
            <a:r>
              <a:rPr lang="el-GR" dirty="0" smtClean="0"/>
              <a:t>, κατά την διάρκεια της αποστολής STS-95 στις 29 Οκτωβρίου 1998, καθιστώντας τον γηραιότερο άνθρωπο που μετείχε σε διαστημική αποστολή, σε ηλικία 77 ετών. Το διαστημικό λεωφορείο επέστρεψε οριστικά στο Διαστημικό Κέντρο </a:t>
            </a:r>
            <a:r>
              <a:rPr lang="el-GR" dirty="0" err="1" smtClean="0"/>
              <a:t>Κένεντι</a:t>
            </a:r>
            <a:r>
              <a:rPr lang="el-GR" dirty="0" smtClean="0"/>
              <a:t> της Φλόριντα, μετά την εκτέλεση της τελευταίας αποστολής του, που ήταν η παράδοση μιας νέας μονάδας αποθήκευσης, καθώς και του ανθρωποειδούς ρομπότ R-2, στον Διεθνή Διαστημικό Σταθμό (ISS).</a:t>
            </a:r>
          </a:p>
          <a:p>
            <a:endParaRPr lang="el-GR" dirty="0" smtClean="0">
              <a:solidFill>
                <a:srgbClr val="FF0000"/>
              </a:solidFill>
            </a:endParaRPr>
          </a:p>
          <a:p>
            <a:endParaRPr lang="el-GR" b="1" u="sng" dirty="0" smtClean="0"/>
          </a:p>
          <a:p>
            <a:endParaRPr lang="el-GR" b="1" u="sng"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1478</Words>
  <Application>Microsoft Office PowerPoint</Application>
  <PresentationFormat>Προβολή στην οθόνη (4:3)</PresentationFormat>
  <Paragraphs>68</Paragraphs>
  <Slides>10</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Θέμα του Office</vt:lpstr>
      <vt:lpstr>Πρόλογος και Παρουσίαση της Εργασίας μας</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dc:title>
  <dc:creator>user</dc:creator>
  <cp:lastModifiedBy>user</cp:lastModifiedBy>
  <cp:revision>17</cp:revision>
  <dcterms:created xsi:type="dcterms:W3CDTF">2016-01-17T15:39:07Z</dcterms:created>
  <dcterms:modified xsi:type="dcterms:W3CDTF">2016-01-17T18:14:49Z</dcterms:modified>
</cp:coreProperties>
</file>