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8" r:id="rId3"/>
    <p:sldId id="260" r:id="rId4"/>
    <p:sldId id="261" r:id="rId5"/>
    <p:sldId id="259" r:id="rId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5" autoAdjust="0"/>
    <p:restoredTop sz="94713" autoAdjust="0"/>
  </p:normalViewPr>
  <p:slideViewPr>
    <p:cSldViewPr>
      <p:cViewPr varScale="1">
        <p:scale>
          <a:sx n="106" d="100"/>
          <a:sy n="106" d="100"/>
        </p:scale>
        <p:origin x="-168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CAFD682B-D8C6-4AA2-BDC7-01F0C6988C30}" type="datetimeFigureOut">
              <a:rPr lang="el-GR" smtClean="0"/>
              <a:pPr/>
              <a:t>28/12/2015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84A3EB1-B230-43E4-96CE-EFEB60F302B3}"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AFD682B-D8C6-4AA2-BDC7-01F0C6988C30}" type="datetimeFigureOut">
              <a:rPr lang="el-GR" smtClean="0"/>
              <a:pPr/>
              <a:t>28/12/2015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84A3EB1-B230-43E4-96CE-EFEB60F302B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AFD682B-D8C6-4AA2-BDC7-01F0C6988C30}" type="datetimeFigureOut">
              <a:rPr lang="el-GR" smtClean="0"/>
              <a:pPr/>
              <a:t>28/12/2015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84A3EB1-B230-43E4-96CE-EFEB60F302B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AFD682B-D8C6-4AA2-BDC7-01F0C6988C30}" type="datetimeFigureOut">
              <a:rPr lang="el-GR" smtClean="0"/>
              <a:pPr/>
              <a:t>28/12/2015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84A3EB1-B230-43E4-96CE-EFEB60F302B3}"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AFD682B-D8C6-4AA2-BDC7-01F0C6988C30}" type="datetimeFigureOut">
              <a:rPr lang="el-GR" smtClean="0"/>
              <a:pPr/>
              <a:t>28/12/2015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84A3EB1-B230-43E4-96CE-EFEB60F302B3}"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CAFD682B-D8C6-4AA2-BDC7-01F0C6988C30}" type="datetimeFigureOut">
              <a:rPr lang="el-GR" smtClean="0"/>
              <a:pPr/>
              <a:t>28/12/2015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84A3EB1-B230-43E4-96CE-EFEB60F302B3}"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CAFD682B-D8C6-4AA2-BDC7-01F0C6988C30}" type="datetimeFigureOut">
              <a:rPr lang="el-GR" smtClean="0"/>
              <a:pPr/>
              <a:t>28/12/2015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684A3EB1-B230-43E4-96CE-EFEB60F302B3}"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CAFD682B-D8C6-4AA2-BDC7-01F0C6988C30}" type="datetimeFigureOut">
              <a:rPr lang="el-GR" smtClean="0"/>
              <a:pPr/>
              <a:t>28/12/2015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84A3EB1-B230-43E4-96CE-EFEB60F302B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AFD682B-D8C6-4AA2-BDC7-01F0C6988C30}" type="datetimeFigureOut">
              <a:rPr lang="el-GR" smtClean="0"/>
              <a:pPr/>
              <a:t>28/12/2015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84A3EB1-B230-43E4-96CE-EFEB60F302B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AFD682B-D8C6-4AA2-BDC7-01F0C6988C30}" type="datetimeFigureOut">
              <a:rPr lang="el-GR" smtClean="0"/>
              <a:pPr/>
              <a:t>28/12/2015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84A3EB1-B230-43E4-96CE-EFEB60F302B3}"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AFD682B-D8C6-4AA2-BDC7-01F0C6988C30}" type="datetimeFigureOut">
              <a:rPr lang="el-GR" smtClean="0"/>
              <a:pPr/>
              <a:t>28/12/2015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84A3EB1-B230-43E4-96CE-EFEB60F302B3}"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FD682B-D8C6-4AA2-BDC7-01F0C6988C30}" type="datetimeFigureOut">
              <a:rPr lang="el-GR" smtClean="0"/>
              <a:pPr/>
              <a:t>28/12/2015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4A3EB1-B230-43E4-96CE-EFEB60F302B3}"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226196"/>
          </a:xfrm>
        </p:spPr>
        <p:txBody>
          <a:bodyPr>
            <a:noAutofit/>
          </a:bodyPr>
          <a:lstStyle/>
          <a:p>
            <a:r>
              <a:rPr lang="el-GR" sz="8000" b="1" u="sng" spc="-300" dirty="0" smtClean="0">
                <a:solidFill>
                  <a:srgbClr val="FF00FF"/>
                </a:solidFill>
                <a:effectLst>
                  <a:outerShdw blurRad="38100" dist="38100" dir="2700000" algn="tl">
                    <a:srgbClr val="000000">
                      <a:alpha val="43137"/>
                    </a:srgbClr>
                  </a:outerShdw>
                </a:effectLst>
              </a:rPr>
              <a:t>Το πρώτο διαστημόπλοιο</a:t>
            </a:r>
            <a:endParaRPr lang="el-GR" sz="8000" b="1" u="sng" spc="-300" dirty="0">
              <a:solidFill>
                <a:srgbClr val="FF00FF"/>
              </a:solidFill>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 Εικόνα" descr="Sputnik1.jpg"/>
          <p:cNvPicPr>
            <a:picLocks noChangeAspect="1"/>
          </p:cNvPicPr>
          <p:nvPr/>
        </p:nvPicPr>
        <p:blipFill>
          <a:blip r:embed="rId2" cstate="print"/>
          <a:stretch>
            <a:fillRect/>
          </a:stretch>
        </p:blipFill>
        <p:spPr>
          <a:xfrm>
            <a:off x="6143636" y="357166"/>
            <a:ext cx="2394349" cy="1757144"/>
          </a:xfrm>
          <a:prstGeom prst="rect">
            <a:avLst/>
          </a:prstGeom>
        </p:spPr>
      </p:pic>
      <p:pic>
        <p:nvPicPr>
          <p:cNvPr id="3" name="2 - Εικόνα" descr="2006-25353h.jpg"/>
          <p:cNvPicPr>
            <a:picLocks noChangeAspect="1"/>
          </p:cNvPicPr>
          <p:nvPr/>
        </p:nvPicPr>
        <p:blipFill>
          <a:blip r:embed="rId3" cstate="print"/>
          <a:stretch>
            <a:fillRect/>
          </a:stretch>
        </p:blipFill>
        <p:spPr>
          <a:xfrm>
            <a:off x="4214810" y="357166"/>
            <a:ext cx="1726417" cy="1785950"/>
          </a:xfrm>
          <a:prstGeom prst="rect">
            <a:avLst/>
          </a:prstGeom>
        </p:spPr>
      </p:pic>
      <p:pic>
        <p:nvPicPr>
          <p:cNvPr id="4" name="3 - Εικόνα" descr="CF73F5D15B9C466697B2AB63E656653F.jpg"/>
          <p:cNvPicPr>
            <a:picLocks noChangeAspect="1"/>
          </p:cNvPicPr>
          <p:nvPr/>
        </p:nvPicPr>
        <p:blipFill>
          <a:blip r:embed="rId4" cstate="print"/>
          <a:stretch>
            <a:fillRect/>
          </a:stretch>
        </p:blipFill>
        <p:spPr>
          <a:xfrm>
            <a:off x="5715008" y="4857760"/>
            <a:ext cx="2714628" cy="1809752"/>
          </a:xfrm>
          <a:prstGeom prst="rect">
            <a:avLst/>
          </a:prstGeom>
        </p:spPr>
      </p:pic>
      <p:sp>
        <p:nvSpPr>
          <p:cNvPr id="6" name="5 - TextBox"/>
          <p:cNvSpPr txBox="1"/>
          <p:nvPr/>
        </p:nvSpPr>
        <p:spPr>
          <a:xfrm>
            <a:off x="5072066" y="0"/>
            <a:ext cx="2571768" cy="400110"/>
          </a:xfrm>
          <a:prstGeom prst="rect">
            <a:avLst/>
          </a:prstGeom>
          <a:noFill/>
        </p:spPr>
        <p:txBody>
          <a:bodyPr wrap="square" rtlCol="0">
            <a:spAutoFit/>
          </a:bodyPr>
          <a:lstStyle/>
          <a:p>
            <a:pPr algn="ctr"/>
            <a:r>
              <a:rPr lang="el-GR" dirty="0" smtClean="0">
                <a:solidFill>
                  <a:srgbClr val="FF0000"/>
                </a:solidFill>
              </a:rPr>
              <a:t>   </a:t>
            </a:r>
            <a:r>
              <a:rPr lang="el-GR" sz="2000" b="1" dirty="0" smtClean="0">
                <a:solidFill>
                  <a:srgbClr val="FF0000"/>
                </a:solidFill>
              </a:rPr>
              <a:t>Σπούτνικ 1</a:t>
            </a:r>
            <a:endParaRPr lang="el-GR" b="1" dirty="0">
              <a:solidFill>
                <a:srgbClr val="FF0000"/>
              </a:solidFill>
            </a:endParaRPr>
          </a:p>
        </p:txBody>
      </p:sp>
      <p:sp>
        <p:nvSpPr>
          <p:cNvPr id="7" name="6 - TextBox"/>
          <p:cNvSpPr txBox="1"/>
          <p:nvPr/>
        </p:nvSpPr>
        <p:spPr>
          <a:xfrm>
            <a:off x="5429256" y="4500570"/>
            <a:ext cx="2214578" cy="400110"/>
          </a:xfrm>
          <a:prstGeom prst="rect">
            <a:avLst/>
          </a:prstGeom>
          <a:noFill/>
        </p:spPr>
        <p:txBody>
          <a:bodyPr wrap="square" rtlCol="0">
            <a:spAutoFit/>
          </a:bodyPr>
          <a:lstStyle/>
          <a:p>
            <a:pPr algn="ctr"/>
            <a:r>
              <a:rPr lang="en-US" sz="2000" b="1" dirty="0" smtClean="0">
                <a:solidFill>
                  <a:srgbClr val="FF0000"/>
                </a:solidFill>
              </a:rPr>
              <a:t>R-7</a:t>
            </a:r>
            <a:endParaRPr lang="el-GR" sz="2000" b="1" dirty="0">
              <a:solidFill>
                <a:srgbClr val="FF0000"/>
              </a:solidFill>
            </a:endParaRPr>
          </a:p>
        </p:txBody>
      </p:sp>
      <p:sp>
        <p:nvSpPr>
          <p:cNvPr id="8" name="7 - TextBox"/>
          <p:cNvSpPr txBox="1"/>
          <p:nvPr/>
        </p:nvSpPr>
        <p:spPr>
          <a:xfrm>
            <a:off x="142844" y="214290"/>
            <a:ext cx="3714776" cy="6186309"/>
          </a:xfrm>
          <a:prstGeom prst="rect">
            <a:avLst/>
          </a:prstGeom>
          <a:noFill/>
        </p:spPr>
        <p:txBody>
          <a:bodyPr wrap="square" rtlCol="0">
            <a:spAutoFit/>
          </a:bodyPr>
          <a:lstStyle/>
          <a:p>
            <a:r>
              <a:rPr lang="el-GR" dirty="0"/>
              <a:t>Ο </a:t>
            </a:r>
            <a:r>
              <a:rPr lang="el-GR" b="1" dirty="0"/>
              <a:t>Σπούτνικ 1</a:t>
            </a:r>
            <a:r>
              <a:rPr lang="el-GR" dirty="0"/>
              <a:t> ήταν ο πρώτος τεχνητός δορυφόρος στην ιστορία. Εκτοξεύτηκε στις 4 Οκτωβρίου 1957 από τη Σοβιετική Ένωση και αποτελεί το πρώτο αποφασιστικό βήμα της ανθρωπότητας στην εξερεύνηση του </a:t>
            </a:r>
            <a:r>
              <a:rPr lang="el-GR" dirty="0" smtClean="0"/>
              <a:t>διαστήματος</a:t>
            </a:r>
            <a:r>
              <a:rPr lang="en-US" dirty="0" smtClean="0"/>
              <a:t>. </a:t>
            </a:r>
            <a:r>
              <a:rPr lang="el-GR" dirty="0" smtClean="0"/>
              <a:t>Ο </a:t>
            </a:r>
            <a:r>
              <a:rPr lang="el-GR" dirty="0"/>
              <a:t>Σπούτνικ 1 εκτοξεύτηκε από το Κοσμοδρόμιο του </a:t>
            </a:r>
            <a:r>
              <a:rPr lang="el-GR" dirty="0" err="1"/>
              <a:t>Μπαϊκονούρ</a:t>
            </a:r>
            <a:r>
              <a:rPr lang="el-GR" dirty="0"/>
              <a:t> στο Καζακστάν, με έναν πύραυλο R-7. Κατασκευάστηκε και εκτοξεύτηκε από τη Σοβιετική Ένωση ως συμβολή στο Διεθνές Γεωφυσικό Έτος 1957. Ήταν ο πρώτος μιας σειράς δέκα δορυφόρων με το ίδιο όνομα. Ο επόμενος Σπούτνικ 2 μετέφερε τον πρώτο ζωντανό οργανισμό στο διάστημα, τη σκυλίτσα </a:t>
            </a:r>
            <a:r>
              <a:rPr lang="el-GR" dirty="0" err="1"/>
              <a:t>Λάικα</a:t>
            </a:r>
            <a:r>
              <a:rPr lang="el-GR" dirty="0"/>
              <a:t>, ενώ ο Σπούτνικ 3 ήταν ένα πολύ μεγαλύτερο τροχιακό εργαστήριο και οι Σπούτνικ 4-10 ήταν σκάφη τύπου </a:t>
            </a:r>
            <a:r>
              <a:rPr lang="el-GR" dirty="0" err="1"/>
              <a:t>Βοστόκ</a:t>
            </a:r>
            <a:r>
              <a:rPr lang="el-GR" dirty="0"/>
              <a:t> που μετέφεραν ζώα και ένα ανθρώπινο ομοίωμα.</a:t>
            </a:r>
          </a:p>
        </p:txBody>
      </p:sp>
      <p:pic>
        <p:nvPicPr>
          <p:cNvPr id="9" name="8 - Εικόνα" descr="sputnik2.jpg"/>
          <p:cNvPicPr>
            <a:picLocks noChangeAspect="1"/>
          </p:cNvPicPr>
          <p:nvPr/>
        </p:nvPicPr>
        <p:blipFill>
          <a:blip r:embed="rId5" cstate="print"/>
          <a:stretch>
            <a:fillRect/>
          </a:stretch>
        </p:blipFill>
        <p:spPr>
          <a:xfrm>
            <a:off x="4071934" y="2643182"/>
            <a:ext cx="1330667" cy="2694055"/>
          </a:xfrm>
          <a:prstGeom prst="rect">
            <a:avLst/>
          </a:prstGeom>
        </p:spPr>
      </p:pic>
      <p:sp>
        <p:nvSpPr>
          <p:cNvPr id="10" name="9 - TextBox"/>
          <p:cNvSpPr txBox="1"/>
          <p:nvPr/>
        </p:nvSpPr>
        <p:spPr>
          <a:xfrm>
            <a:off x="3714744" y="2285992"/>
            <a:ext cx="1857388" cy="400110"/>
          </a:xfrm>
          <a:prstGeom prst="rect">
            <a:avLst/>
          </a:prstGeom>
          <a:noFill/>
        </p:spPr>
        <p:txBody>
          <a:bodyPr wrap="square" rtlCol="0">
            <a:spAutoFit/>
          </a:bodyPr>
          <a:lstStyle/>
          <a:p>
            <a:pPr algn="ctr"/>
            <a:r>
              <a:rPr lang="el-GR" sz="2000" b="1" dirty="0" smtClean="0">
                <a:solidFill>
                  <a:srgbClr val="FF0000"/>
                </a:solidFill>
              </a:rPr>
              <a:t>Σπούτνικ 2 </a:t>
            </a:r>
            <a:endParaRPr lang="el-GR" sz="2000" b="1" dirty="0">
              <a:solidFill>
                <a:srgbClr val="FF0000"/>
              </a:solidFill>
            </a:endParaRPr>
          </a:p>
        </p:txBody>
      </p:sp>
      <p:pic>
        <p:nvPicPr>
          <p:cNvPr id="11" name="10 - Εικόνα" descr="σπουτνικ 3.JPG"/>
          <p:cNvPicPr>
            <a:picLocks noChangeAspect="1"/>
          </p:cNvPicPr>
          <p:nvPr/>
        </p:nvPicPr>
        <p:blipFill>
          <a:blip r:embed="rId6" cstate="print"/>
          <a:stretch>
            <a:fillRect/>
          </a:stretch>
        </p:blipFill>
        <p:spPr>
          <a:xfrm>
            <a:off x="7215206" y="2500306"/>
            <a:ext cx="1648491" cy="2197988"/>
          </a:xfrm>
          <a:prstGeom prst="rect">
            <a:avLst/>
          </a:prstGeom>
        </p:spPr>
      </p:pic>
      <p:sp>
        <p:nvSpPr>
          <p:cNvPr id="12" name="11 - TextBox"/>
          <p:cNvSpPr txBox="1"/>
          <p:nvPr/>
        </p:nvSpPr>
        <p:spPr>
          <a:xfrm>
            <a:off x="7286644" y="2143116"/>
            <a:ext cx="1571636" cy="400110"/>
          </a:xfrm>
          <a:prstGeom prst="rect">
            <a:avLst/>
          </a:prstGeom>
          <a:noFill/>
        </p:spPr>
        <p:txBody>
          <a:bodyPr wrap="square" rtlCol="0">
            <a:spAutoFit/>
          </a:bodyPr>
          <a:lstStyle/>
          <a:p>
            <a:pPr algn="ctr"/>
            <a:r>
              <a:rPr lang="el-GR" sz="2000" b="1" dirty="0" smtClean="0">
                <a:solidFill>
                  <a:srgbClr val="FF0000"/>
                </a:solidFill>
              </a:rPr>
              <a:t>Σπούτνικ 3</a:t>
            </a:r>
            <a:endParaRPr lang="el-GR" sz="2000" b="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42844" y="214290"/>
            <a:ext cx="8858312" cy="6186309"/>
          </a:xfrm>
          <a:prstGeom prst="rect">
            <a:avLst/>
          </a:prstGeom>
          <a:noFill/>
        </p:spPr>
        <p:txBody>
          <a:bodyPr wrap="square" rtlCol="0">
            <a:spAutoFit/>
          </a:bodyPr>
          <a:lstStyle/>
          <a:p>
            <a:r>
              <a:rPr lang="el-GR" dirty="0" smtClean="0"/>
              <a:t>Ο δορυφόρος ουσιαστικά ήταν ένα μεταλλικό σώμα στρογγυλού (σφαιρικού) σχήματος διαμέτρου 58 εκατοστών, και κατασκευασμένο από αλουμίνιο βάρους περίπου 83 κιλών. Σκοπός του ήταν η μελέτη του περιβάλλοντος έξω από την ατμόσφαιρα. Κατέγραψε την θερμοκρασία στο εσωτερικό και την επιφάνεια της σφαίρας καθώς και την πυκνότητα της ανώτερης ατμόσφαιρας και της διάδοσης των ηλεκτρομαγνητικών κυμάτων στην ιονόσφαιρα. Οι δυο τελευταίες μετρήσεις έγιναν με τη μελέτη των σημάτων που έστελνε ο δορυφόρος στη Γη, των περίφημων «</a:t>
            </a:r>
            <a:r>
              <a:rPr lang="el-GR" dirty="0" err="1" smtClean="0"/>
              <a:t>μπιπ</a:t>
            </a:r>
            <a:r>
              <a:rPr lang="el-GR" dirty="0" smtClean="0"/>
              <a:t>» του, που εξέπεμπε κάθε 0,3 δευτερόλεπτα. Ακόμα, η σφαίρα ήταν γεμάτη με άζωτο υπό πίεση, για να διαπιστωθεί κατά πόσον θα υπήρχαν συγκρούσεις με μετεωρίτες και απώλεια αερίου, κάτι που όμως δεν παρατηρήθηκε.</a:t>
            </a:r>
            <a:r>
              <a:rPr lang="en-US" dirty="0"/>
              <a:t> </a:t>
            </a:r>
            <a:r>
              <a:rPr lang="el-GR" dirty="0" smtClean="0"/>
              <a:t>Περιφερειακά στη μεταλλική σφαίρα επάνω υπήρχαν τέσσερις κεραίες επικοινωνίας, μήκους 2,4-2,9 μέτρων. Είχε δύο πομπούς ισχύος 1 </a:t>
            </a:r>
            <a:r>
              <a:rPr lang="el-GR" dirty="0" err="1" smtClean="0"/>
              <a:t>Watt</a:t>
            </a:r>
            <a:r>
              <a:rPr lang="el-GR" dirty="0" smtClean="0"/>
              <a:t> στα βραχέα κύματα και συγκεκριμένα στις συχνότητες 20.005 και 40.002 </a:t>
            </a:r>
            <a:r>
              <a:rPr lang="el-GR" dirty="0" err="1" smtClean="0"/>
              <a:t>MHz</a:t>
            </a:r>
            <a:r>
              <a:rPr lang="el-GR" dirty="0" smtClean="0"/>
              <a:t>. Η εκπομπή συνίστατο από παλμούς, το εύρος των οποίων </a:t>
            </a:r>
            <a:r>
              <a:rPr lang="el-GR" dirty="0" err="1" smtClean="0"/>
              <a:t>καθορίζετο</a:t>
            </a:r>
            <a:r>
              <a:rPr lang="el-GR" dirty="0" smtClean="0"/>
              <a:t> από την θερμοκρασία και την πίεση. Οι πομποί του λειτούργησαν για τρεις βδομάδες, μέχρι δηλαδή οι μπαταρίες του να εξασθενήσουν. Συνέχισε όμως την τροχιά του γύρω από τη Γη για 92 μέρες, μέχρι τις 3 Ιανουαρίου 1958, οπότε κάηκε κατά την </a:t>
            </a:r>
            <a:r>
              <a:rPr lang="el-GR" dirty="0" err="1" smtClean="0"/>
              <a:t>επανείσοδό</a:t>
            </a:r>
            <a:r>
              <a:rPr lang="el-GR" dirty="0" smtClean="0"/>
              <a:t> του στην ατμόσφαιρα. Είχε κάνει 1.400 τροχιές γύρω από τη Γη, καλύπτοντας μια συνολική απόσταση 70 εκατομμυρίων χιλιομέτρων. Το μέσο ύψος της τροχιάς ήταν 250 χιλιόμετρα, με απόγειο στα 947 χιλιόμετρα στην αρχή της αποστολής και με έγκλιση 65,0° ως προς τον Ισημερινό. Στην διάρκεια της τριμηνιαίας πτήσης του έχανε συνέχεια ύψος επειδή η τριβή με την ιονόσφαιρα ήταν ισχυρή, ισχυρότερη από τις προβλέψεις και τον επιβράδυνε ασταμάτητα. Έτσι την 96η ημέρα και σε ύψος 100 χιλιομέτρων μπήκε στα ανώτερα στρώματα της ατμόσφαιρας και κάηκε.</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14282" y="214290"/>
            <a:ext cx="8429684" cy="3970318"/>
          </a:xfrm>
          <a:prstGeom prst="rect">
            <a:avLst/>
          </a:prstGeom>
          <a:noFill/>
        </p:spPr>
        <p:txBody>
          <a:bodyPr wrap="square" rtlCol="0">
            <a:spAutoFit/>
          </a:bodyPr>
          <a:lstStyle/>
          <a:p>
            <a:pPr>
              <a:buClr>
                <a:srgbClr val="FF0000"/>
              </a:buClr>
              <a:buFont typeface="Webdings" pitchFamily="18" charset="2"/>
              <a:buChar char="ñ"/>
            </a:pPr>
            <a:r>
              <a:rPr lang="en-US" dirty="0" smtClean="0"/>
              <a:t> </a:t>
            </a:r>
            <a:r>
              <a:rPr lang="el-GR" dirty="0" smtClean="0"/>
              <a:t>Το «</a:t>
            </a:r>
            <a:r>
              <a:rPr lang="el-GR" dirty="0" err="1" smtClean="0"/>
              <a:t>μπιπ</a:t>
            </a:r>
            <a:r>
              <a:rPr lang="el-GR" dirty="0" smtClean="0"/>
              <a:t>» του Σπούτνικ ήτανε </a:t>
            </a:r>
            <a:r>
              <a:rPr lang="el-GR" dirty="0" err="1" smtClean="0"/>
              <a:t>ακροάσιμο</a:t>
            </a:r>
            <a:r>
              <a:rPr lang="el-GR" dirty="0" smtClean="0"/>
              <a:t> σε όλη την υφήλιο. Το σήμα ήτανε μεν εξαιρετικά ασθενές, αλλά με τον ανάλογο εξοπλισμό ήταν πολύ εύκολο να το πιάσει κανείς. Στην Ευρώπη ο πρώτος που έπιασε το σήμα δεν ήταν κάποιος ηλεκτρολόγος ή ηλεκτρονικός, μα ένας απλός αστρονόμος, ο </a:t>
            </a:r>
            <a:r>
              <a:rPr lang="el-GR" dirty="0" err="1" smtClean="0"/>
              <a:t>Χάϊνς</a:t>
            </a:r>
            <a:r>
              <a:rPr lang="el-GR" dirty="0" smtClean="0"/>
              <a:t> </a:t>
            </a:r>
            <a:r>
              <a:rPr lang="el-GR" dirty="0" err="1" smtClean="0"/>
              <a:t>Καμίνσκι</a:t>
            </a:r>
            <a:r>
              <a:rPr lang="el-GR" dirty="0" smtClean="0"/>
              <a:t> από το αστεροσκοπείο του Μπόχουμ στη Γερμανία. Στη Γερμανία επίσης, στο σχολικό αστεροσκοπείο του </a:t>
            </a:r>
            <a:r>
              <a:rPr lang="el-GR" dirty="0" err="1" smtClean="0"/>
              <a:t>Ρόντεβις</a:t>
            </a:r>
            <a:r>
              <a:rPr lang="el-GR" dirty="0" smtClean="0"/>
              <a:t> της Σαξονίας ανακαλύφθηκε την 8η Οκτωβρίου 1957 για πρώτη φορά ο Σπούτνικ μέσα από απλά κιάλια.</a:t>
            </a:r>
            <a:r>
              <a:rPr lang="en-US" dirty="0" smtClean="0"/>
              <a:t> </a:t>
            </a:r>
            <a:endParaRPr lang="el-GR" dirty="0" smtClean="0"/>
          </a:p>
          <a:p>
            <a:pPr>
              <a:buClr>
                <a:srgbClr val="FF0000"/>
              </a:buClr>
            </a:pPr>
            <a:endParaRPr lang="en-US" dirty="0" smtClean="0"/>
          </a:p>
          <a:p>
            <a:endParaRPr lang="en-US" dirty="0" smtClean="0"/>
          </a:p>
          <a:p>
            <a:endParaRPr lang="en-US" dirty="0" smtClean="0"/>
          </a:p>
          <a:p>
            <a:endParaRPr lang="en-US" dirty="0"/>
          </a:p>
          <a:p>
            <a:endParaRPr lang="en-US" dirty="0"/>
          </a:p>
          <a:p>
            <a:endParaRPr lang="el-GR" dirty="0" smtClean="0"/>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TextBox"/>
          <p:cNvSpPr txBox="1"/>
          <p:nvPr/>
        </p:nvSpPr>
        <p:spPr>
          <a:xfrm>
            <a:off x="0" y="0"/>
            <a:ext cx="9144000" cy="6894195"/>
          </a:xfrm>
          <a:prstGeom prst="rect">
            <a:avLst/>
          </a:prstGeom>
          <a:noFill/>
        </p:spPr>
        <p:txBody>
          <a:bodyPr wrap="square" rtlCol="0">
            <a:spAutoFit/>
          </a:bodyPr>
          <a:lstStyle/>
          <a:p>
            <a:pPr>
              <a:buClr>
                <a:srgbClr val="FF0000"/>
              </a:buClr>
              <a:buFont typeface="Webdings" pitchFamily="18" charset="2"/>
              <a:buChar char="ñ"/>
            </a:pPr>
            <a:r>
              <a:rPr lang="en-US" sz="1600" dirty="0" smtClean="0"/>
              <a:t> </a:t>
            </a:r>
            <a:r>
              <a:rPr lang="el-GR" sz="1600" dirty="0" smtClean="0"/>
              <a:t>Στα </a:t>
            </a:r>
            <a:r>
              <a:rPr lang="el-GR" sz="1600" dirty="0"/>
              <a:t>τέλη του 1955 ο πρόεδρος των Ηνωμένων Πολιτειών, </a:t>
            </a:r>
            <a:r>
              <a:rPr lang="el-GR" sz="1600" dirty="0" err="1"/>
              <a:t>Ντουάιτ</a:t>
            </a:r>
            <a:r>
              <a:rPr lang="el-GR" sz="1600" dirty="0"/>
              <a:t> Αϊζενχάουερ, ανακοίνωσε στο διεθνές κοινό περί του αμερικάνικου προγράμματος κατασκευής τεχνητού δορυφόρου. Τέσσερις ημέρες  μετά, και στη 1 Αυγούστου 1955 επακολούθησε η ανάλογη δήλωση της Σοβιετικής  Ένωσης, ότι μέσα στο Διεθνές Γεωφυσικό </a:t>
            </a:r>
            <a:r>
              <a:rPr lang="el-GR" sz="1600" dirty="0" smtClean="0"/>
              <a:t>Έτος 1957 </a:t>
            </a:r>
            <a:r>
              <a:rPr lang="el-GR" sz="1600" dirty="0"/>
              <a:t>επρόκειτο να γίνει εκτόξευση δορυφόρου Σοβιετικής προέλευσης. Οι εμπειρογνώμονες θεώρησαν, ότι επρόκειτο για απλή προπαγάνδα των Ρώσων και ότι πριν το 1958 οι Σοβιετικοί ήταν αδύνατο να κάνουν την εκτόξευση που τώρα ανακοίνωσαν. Η εκτόξευση όμως έγινε πράγματι με επιτυχία στις 4 Οκτωβρίου 1957 από το Κοσμοδρόμιο του </a:t>
            </a:r>
            <a:r>
              <a:rPr lang="el-GR" sz="1600" dirty="0" err="1"/>
              <a:t>Μπαϊκονούρ</a:t>
            </a:r>
            <a:r>
              <a:rPr lang="el-GR" sz="1600" dirty="0"/>
              <a:t> στο Καζακστάν και προκάλεσε τεράστια εντύπωση σε όλο τον κόσμο. Έγινε πρωτοσέλιδο σχεδόν παντού και τα «</a:t>
            </a:r>
            <a:r>
              <a:rPr lang="el-GR" sz="1600" dirty="0" err="1"/>
              <a:t>μπιπ</a:t>
            </a:r>
            <a:r>
              <a:rPr lang="el-GR" sz="1600" dirty="0"/>
              <a:t>» του δορυφόρου έμειναν στην ιστορία.  Ήταν ορατός, αν και με δυσκολία, ως αντικείμενο έκτου μεγέθους. O πύραυλος φορέας R-7 που χρησιμοποιήθηκε είχε προκύψει από την εξέλιξη της τεχνολογίας διηπειρωτικών πυραύλων υπό την επιστημονική διεύθυνση του Σεργκέι </a:t>
            </a:r>
            <a:r>
              <a:rPr lang="el-GR" sz="1600" dirty="0" err="1"/>
              <a:t>Καραλιόφ</a:t>
            </a:r>
            <a:r>
              <a:rPr lang="el-GR" sz="1600" dirty="0"/>
              <a:t> και ήταν έτοιμη ακόμα και για στρατιωτική χρήση, πράγμα που ανησύχησε τον δυτικό κόσμο αλλά και στις Ηνωμένες Πολιτείες, για τον επιπλέον λόγο πιθανής επίθεσης των Σοβιετικών από το διάστημα, επιδεινώνοντας τις ήδη τεταμένες </a:t>
            </a:r>
            <a:endParaRPr lang="el-GR" sz="1600" dirty="0" smtClean="0"/>
          </a:p>
          <a:p>
            <a:r>
              <a:rPr lang="el-GR" sz="1600" dirty="0" smtClean="0"/>
              <a:t>πολιτικές </a:t>
            </a:r>
            <a:r>
              <a:rPr lang="el-GR" sz="1600" dirty="0"/>
              <a:t>σχέσεις μεταξύ ΗΠΑ και ΕΣΣΔ και </a:t>
            </a:r>
            <a:endParaRPr lang="en-US" sz="1600" dirty="0" smtClean="0"/>
          </a:p>
          <a:p>
            <a:r>
              <a:rPr lang="el-GR" sz="1600" dirty="0" smtClean="0"/>
              <a:t>ανοίγοντας </a:t>
            </a:r>
            <a:r>
              <a:rPr lang="el-GR" sz="1600" dirty="0"/>
              <a:t>τον δρόμο για τις εντατικές </a:t>
            </a:r>
            <a:r>
              <a:rPr lang="el-GR" sz="1600" dirty="0" smtClean="0"/>
              <a:t>διεθνές</a:t>
            </a:r>
          </a:p>
          <a:p>
            <a:r>
              <a:rPr lang="el-GR" sz="1600" dirty="0" smtClean="0"/>
              <a:t> </a:t>
            </a:r>
            <a:r>
              <a:rPr lang="el-GR" sz="1600" dirty="0"/>
              <a:t>επενδύσεις στον αμυντικό και στρατιωτικό </a:t>
            </a:r>
            <a:endParaRPr lang="en-US" sz="1600" dirty="0" smtClean="0"/>
          </a:p>
          <a:p>
            <a:r>
              <a:rPr lang="el-GR" sz="1600" dirty="0" smtClean="0"/>
              <a:t>τομέα.</a:t>
            </a:r>
            <a:r>
              <a:rPr lang="en-US" sz="1600" dirty="0" smtClean="0"/>
              <a:t> </a:t>
            </a:r>
            <a:r>
              <a:rPr lang="el-GR" sz="1600" dirty="0" smtClean="0"/>
              <a:t>Η </a:t>
            </a:r>
            <a:r>
              <a:rPr lang="el-GR" sz="1600" dirty="0"/>
              <a:t>4η Οκτωβρίου 1957 </a:t>
            </a:r>
            <a:endParaRPr lang="el-GR" sz="1600" dirty="0" smtClean="0"/>
          </a:p>
          <a:p>
            <a:r>
              <a:rPr lang="el-GR" sz="1600" dirty="0" smtClean="0"/>
              <a:t>ήταν </a:t>
            </a:r>
            <a:r>
              <a:rPr lang="el-GR" sz="1600" dirty="0"/>
              <a:t>εκτός από την απαρχή της </a:t>
            </a:r>
            <a:endParaRPr lang="el-GR" sz="1600" dirty="0" smtClean="0"/>
          </a:p>
          <a:p>
            <a:r>
              <a:rPr lang="el-GR" sz="1600" dirty="0" smtClean="0"/>
              <a:t>διαστημικής </a:t>
            </a:r>
            <a:r>
              <a:rPr lang="el-GR" sz="1600" dirty="0"/>
              <a:t>εποχής και </a:t>
            </a:r>
            <a:r>
              <a:rPr lang="el-GR" sz="1600" dirty="0" smtClean="0"/>
              <a:t>η </a:t>
            </a:r>
            <a:r>
              <a:rPr lang="el-GR" sz="1600" dirty="0"/>
              <a:t>απαρχή </a:t>
            </a:r>
            <a:endParaRPr lang="el-GR" sz="1600" dirty="0" smtClean="0"/>
          </a:p>
          <a:p>
            <a:r>
              <a:rPr lang="el-GR" sz="1600" dirty="0" smtClean="0"/>
              <a:t>της </a:t>
            </a:r>
            <a:r>
              <a:rPr lang="el-GR" sz="1600" dirty="0"/>
              <a:t>Κούρσας του Διαστήματος ανάμεσα στις </a:t>
            </a:r>
            <a:endParaRPr lang="el-GR" sz="1600" dirty="0" smtClean="0"/>
          </a:p>
          <a:p>
            <a:r>
              <a:rPr lang="el-GR" sz="1600" dirty="0" smtClean="0"/>
              <a:t>τότε </a:t>
            </a:r>
            <a:r>
              <a:rPr lang="el-GR" sz="1600" dirty="0"/>
              <a:t>δυο υπερδυνάμεις. Η επιτυχία </a:t>
            </a:r>
            <a:endParaRPr lang="el-GR" sz="1600" dirty="0" smtClean="0"/>
          </a:p>
          <a:p>
            <a:r>
              <a:rPr lang="el-GR" sz="1600" dirty="0" smtClean="0"/>
              <a:t>του </a:t>
            </a:r>
            <a:r>
              <a:rPr lang="el-GR" sz="1600" dirty="0"/>
              <a:t>Σπούτνικ είχε ως αποτέλεσμα </a:t>
            </a:r>
            <a:r>
              <a:rPr lang="el-GR" sz="1600" dirty="0" smtClean="0"/>
              <a:t>οι </a:t>
            </a:r>
          </a:p>
          <a:p>
            <a:r>
              <a:rPr lang="el-GR" sz="1600" dirty="0" smtClean="0"/>
              <a:t>Αμερικάνοι να </a:t>
            </a:r>
            <a:r>
              <a:rPr lang="el-GR" sz="1600" dirty="0"/>
              <a:t>επισπεύσουν τις -ήδη </a:t>
            </a:r>
            <a:endParaRPr lang="el-GR" sz="1600" dirty="0" smtClean="0"/>
          </a:p>
          <a:p>
            <a:r>
              <a:rPr lang="el-GR" sz="1600" dirty="0" smtClean="0"/>
              <a:t>σε </a:t>
            </a:r>
            <a:r>
              <a:rPr lang="el-GR" sz="1600" dirty="0"/>
              <a:t>εξέλιξη- </a:t>
            </a:r>
            <a:r>
              <a:rPr lang="el-GR" sz="1600" dirty="0" smtClean="0"/>
              <a:t>δικές </a:t>
            </a:r>
            <a:r>
              <a:rPr lang="el-GR" sz="1600" dirty="0"/>
              <a:t>τους προσπάθειες </a:t>
            </a:r>
            <a:endParaRPr lang="el-GR" sz="1600" dirty="0" smtClean="0"/>
          </a:p>
          <a:p>
            <a:r>
              <a:rPr lang="el-GR" sz="1600" dirty="0" smtClean="0"/>
              <a:t>για </a:t>
            </a:r>
            <a:r>
              <a:rPr lang="el-GR" sz="1600" dirty="0"/>
              <a:t>την εκτόξευση του </a:t>
            </a:r>
            <a:r>
              <a:rPr lang="el-GR" sz="1600" dirty="0" smtClean="0"/>
              <a:t>δικού </a:t>
            </a:r>
            <a:r>
              <a:rPr lang="el-GR" sz="1600" dirty="0"/>
              <a:t>τους </a:t>
            </a:r>
            <a:endParaRPr lang="el-GR" sz="1600" dirty="0" smtClean="0"/>
          </a:p>
          <a:p>
            <a:r>
              <a:rPr lang="el-GR" sz="1600" dirty="0" smtClean="0"/>
              <a:t>δορυφόρου</a:t>
            </a:r>
            <a:r>
              <a:rPr lang="el-GR" sz="1600" dirty="0"/>
              <a:t>, κάτι που πέτυχαν </a:t>
            </a:r>
            <a:r>
              <a:rPr lang="el-GR" sz="1600" dirty="0" smtClean="0"/>
              <a:t>τον</a:t>
            </a:r>
          </a:p>
          <a:p>
            <a:r>
              <a:rPr lang="el-GR" sz="1600" dirty="0" smtClean="0"/>
              <a:t> </a:t>
            </a:r>
            <a:r>
              <a:rPr lang="el-GR" sz="1600" dirty="0"/>
              <a:t>Ιανουάριο του 1958 με τον Explorer 1.</a:t>
            </a:r>
          </a:p>
        </p:txBody>
      </p:sp>
      <p:pic>
        <p:nvPicPr>
          <p:cNvPr id="4" name="3 - Εικόνα" descr="explorer 1.jpg"/>
          <p:cNvPicPr>
            <a:picLocks noChangeAspect="1"/>
          </p:cNvPicPr>
          <p:nvPr/>
        </p:nvPicPr>
        <p:blipFill>
          <a:blip r:embed="rId2" cstate="print"/>
          <a:stretch>
            <a:fillRect/>
          </a:stretch>
        </p:blipFill>
        <p:spPr>
          <a:xfrm>
            <a:off x="4143372" y="3643314"/>
            <a:ext cx="4758297" cy="2928934"/>
          </a:xfrm>
          <a:prstGeom prst="rect">
            <a:avLst/>
          </a:prstGeom>
        </p:spPr>
      </p:pic>
      <p:sp>
        <p:nvSpPr>
          <p:cNvPr id="5" name="4 - TextBox"/>
          <p:cNvSpPr txBox="1"/>
          <p:nvPr/>
        </p:nvSpPr>
        <p:spPr>
          <a:xfrm>
            <a:off x="4714876" y="3214686"/>
            <a:ext cx="3429024" cy="461665"/>
          </a:xfrm>
          <a:prstGeom prst="rect">
            <a:avLst/>
          </a:prstGeom>
          <a:noFill/>
        </p:spPr>
        <p:txBody>
          <a:bodyPr wrap="square" rtlCol="0">
            <a:spAutoFit/>
          </a:bodyPr>
          <a:lstStyle/>
          <a:p>
            <a:pPr algn="ctr"/>
            <a:r>
              <a:rPr lang="en-US" sz="2400" b="1" dirty="0" smtClean="0">
                <a:solidFill>
                  <a:srgbClr val="FF0000"/>
                </a:solidFill>
              </a:rPr>
              <a:t>Explorer 1</a:t>
            </a:r>
            <a:endParaRPr lang="el-GR" sz="2400" b="1" dirty="0">
              <a:solidFill>
                <a:srgbClr val="FF0000"/>
              </a:solidFill>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675</TotalTime>
  <Words>818</Words>
  <Application>Microsoft Office PowerPoint</Application>
  <PresentationFormat>Προβολή στην οθόνη (4:3)</PresentationFormat>
  <Paragraphs>29</Paragraphs>
  <Slides>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vt:i4>
      </vt:variant>
    </vt:vector>
  </HeadingPairs>
  <TitlesOfParts>
    <vt:vector size="6" baseType="lpstr">
      <vt:lpstr>Θέμα του Office</vt:lpstr>
      <vt:lpstr>Το πρώτο διαστημόπλοιο</vt:lpstr>
      <vt:lpstr>Διαφάνεια 2</vt:lpstr>
      <vt:lpstr>Διαφάνεια 3</vt:lpstr>
      <vt:lpstr>Διαφάνεια 4</vt:lpstr>
      <vt:lpstr>Διαφάνεια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69</cp:revision>
  <dcterms:created xsi:type="dcterms:W3CDTF">2015-12-25T10:52:05Z</dcterms:created>
  <dcterms:modified xsi:type="dcterms:W3CDTF">2015-12-28T13:19:44Z</dcterms:modified>
</cp:coreProperties>
</file>