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4" r:id="rId2"/>
    <p:sldId id="257" r:id="rId3"/>
    <p:sldId id="258" r:id="rId4"/>
    <p:sldId id="262" r:id="rId5"/>
    <p:sldId id="261"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12" autoAdjust="0"/>
    <p:restoredTop sz="94660"/>
  </p:normalViewPr>
  <p:slideViewPr>
    <p:cSldViewPr>
      <p:cViewPr varScale="1">
        <p:scale>
          <a:sx n="110" d="100"/>
          <a:sy n="110" d="100"/>
        </p:scale>
        <p:origin x="-166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B0D859-DB2A-4214-AB54-59252CBAA54D}" type="datetimeFigureOut">
              <a:rPr lang="el-GR" smtClean="0"/>
              <a:pPr/>
              <a:t>26/12/2015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957579-8FDF-4DF4-9A07-4B959549767E}"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D8E0414-AA51-444E-B698-66545F9C535C}" type="datetimeFigureOut">
              <a:rPr lang="el-GR" smtClean="0"/>
              <a:pPr/>
              <a:t>26/12/2015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7880414-DE59-4E15-8013-990A382D4B9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D8E0414-AA51-444E-B698-66545F9C535C}" type="datetimeFigureOut">
              <a:rPr lang="el-GR" smtClean="0"/>
              <a:pPr/>
              <a:t>26/12/2015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7880414-DE59-4E15-8013-990A382D4B9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D8E0414-AA51-444E-B698-66545F9C535C}" type="datetimeFigureOut">
              <a:rPr lang="el-GR" smtClean="0"/>
              <a:pPr/>
              <a:t>26/12/2015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7880414-DE59-4E15-8013-990A382D4B9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D8E0414-AA51-444E-B698-66545F9C535C}" type="datetimeFigureOut">
              <a:rPr lang="el-GR" smtClean="0"/>
              <a:pPr/>
              <a:t>26/12/2015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7880414-DE59-4E15-8013-990A382D4B9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D8E0414-AA51-444E-B698-66545F9C535C}" type="datetimeFigureOut">
              <a:rPr lang="el-GR" smtClean="0"/>
              <a:pPr/>
              <a:t>26/12/2015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7880414-DE59-4E15-8013-990A382D4B9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D8E0414-AA51-444E-B698-66545F9C535C}" type="datetimeFigureOut">
              <a:rPr lang="el-GR" smtClean="0"/>
              <a:pPr/>
              <a:t>26/12/2015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7880414-DE59-4E15-8013-990A382D4B9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D8E0414-AA51-444E-B698-66545F9C535C}" type="datetimeFigureOut">
              <a:rPr lang="el-GR" smtClean="0"/>
              <a:pPr/>
              <a:t>26/12/2015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7880414-DE59-4E15-8013-990A382D4B9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D8E0414-AA51-444E-B698-66545F9C535C}" type="datetimeFigureOut">
              <a:rPr lang="el-GR" smtClean="0"/>
              <a:pPr/>
              <a:t>26/12/2015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7880414-DE59-4E15-8013-990A382D4B9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D8E0414-AA51-444E-B698-66545F9C535C}" type="datetimeFigureOut">
              <a:rPr lang="el-GR" smtClean="0"/>
              <a:pPr/>
              <a:t>26/12/2015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7880414-DE59-4E15-8013-990A382D4B9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D8E0414-AA51-444E-B698-66545F9C535C}" type="datetimeFigureOut">
              <a:rPr lang="el-GR" smtClean="0"/>
              <a:pPr/>
              <a:t>26/12/2015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7880414-DE59-4E15-8013-990A382D4B9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D8E0414-AA51-444E-B698-66545F9C535C}" type="datetimeFigureOut">
              <a:rPr lang="el-GR" smtClean="0"/>
              <a:pPr/>
              <a:t>26/12/2015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7880414-DE59-4E15-8013-990A382D4B9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E0414-AA51-444E-B698-66545F9C535C}" type="datetimeFigureOut">
              <a:rPr lang="el-GR" smtClean="0"/>
              <a:pPr/>
              <a:t>26/12/2015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80414-DE59-4E15-8013-990A382D4B9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226196"/>
          </a:xfrm>
        </p:spPr>
        <p:txBody>
          <a:bodyPr>
            <a:normAutofit/>
          </a:bodyPr>
          <a:lstStyle/>
          <a:p>
            <a:r>
              <a:rPr lang="el-GR" sz="8000" b="1" u="sng" spc="-300" dirty="0" smtClean="0">
                <a:solidFill>
                  <a:srgbClr val="FF00FF"/>
                </a:solidFill>
                <a:effectLst>
                  <a:outerShdw blurRad="38100" dist="38100" dir="2700000" algn="tl">
                    <a:srgbClr val="000000">
                      <a:alpha val="43137"/>
                    </a:srgbClr>
                  </a:outerShdw>
                </a:effectLst>
              </a:rPr>
              <a:t>Ο τρόπος λειτουργίας και τα σημαντικότερα μέρη του διαστημοπλοίου </a:t>
            </a:r>
            <a:endParaRPr lang="el-GR" sz="8000" b="1" u="sng" spc="-300" dirty="0">
              <a:solidFill>
                <a:srgbClr val="FF00FF"/>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214290"/>
            <a:ext cx="8858312" cy="6124754"/>
          </a:xfrm>
          <a:prstGeom prst="rect">
            <a:avLst/>
          </a:prstGeom>
          <a:noFill/>
        </p:spPr>
        <p:txBody>
          <a:bodyPr wrap="square" rtlCol="0">
            <a:spAutoFit/>
          </a:bodyPr>
          <a:lstStyle/>
          <a:p>
            <a:r>
              <a:rPr lang="el-GR" sz="3200" b="1" dirty="0"/>
              <a:t>ΤΡΟΠΟΣ ΛΕΙΤΟΥΡΓΙΑΣ</a:t>
            </a:r>
          </a:p>
          <a:p>
            <a:r>
              <a:rPr lang="el-GR" dirty="0" smtClean="0"/>
              <a:t>Η </a:t>
            </a:r>
            <a:r>
              <a:rPr lang="el-GR" dirty="0"/>
              <a:t>χρησιμοποίηση των πυραύλων βασίζεται στο βασικό αξίωμα της δράσης και της αντίδρασης. Έτσι τα καύσιμα των προωθητικών πυραύλων καιγόμενα παράγουν προϊόντα καύσης, που βγαίνοντας ορμητικά προς τα πίσω (δράση) κινούν το διαστημόπλοιο προς τα μπροστά (αντίδραση). Ανάλογα με τα καύσιμα που χρησιμοποιούν οι πύραυλοι διακρίνονται σε δύο μεγάλες κατηγορίες. Τους πυρηνικούς πυραύλους και τους </a:t>
            </a:r>
            <a:r>
              <a:rPr lang="el-GR" dirty="0" smtClean="0"/>
              <a:t>ηλεκτρικούς.</a:t>
            </a:r>
          </a:p>
          <a:p>
            <a:r>
              <a:rPr lang="el-GR" dirty="0" smtClean="0"/>
              <a:t>Οι </a:t>
            </a:r>
            <a:r>
              <a:rPr lang="el-GR" dirty="0"/>
              <a:t>πυρηνικοί πύραυλοι κατατάσσονται σε τρεις βασικούς τύπους: (α) Με αντιδραστήρα πυρηνικής σχάσης, (β) τους πυραύλους ραδιενεργών ισοτόπων και γ) τους πυραύλους θερμοπυρηνικής τήξης. Οι ηλεκτρικοί πύραυλοι κατατάσσονται σε τρεις τύπους: (α) τους πυραύλους θέρμανσης με ηλεκτρικό τόξο, (β) τους πυραύλους πλάσματος ή ηλεκτρομαγνητικούς και (γ) τους ηλεκτροστατικούς πυραύλους ή πυραύλους ιόντων. Είναι φυσικό ότι για να μπορέσουν να αντέξουν τα τοιχώματα του διαστημοπλοίου στις τεράστιες αυτές θερμοκρασίες, απαιτούνται υλικά κατασκευής προχωρημένης τεχνικής στάθμης. Μεγάλα βήματα στον τομέα αυτόν έχουν γίνει με τη χρησιμοποίηση ειδικού υλικού από </a:t>
            </a:r>
            <a:r>
              <a:rPr lang="el-GR" dirty="0" smtClean="0"/>
              <a:t>βόριο </a:t>
            </a:r>
            <a:r>
              <a:rPr lang="el-GR" dirty="0"/>
              <a:t>με κατάλληλη κατεργασία. Το εξωτερικό περίβλημα του διαστημόπλοιου αποτελείται κυρίως από αλουμίνιο και τιτάνιο. Η χρησιμοποίηση του τιτανίου, ελαφριού και ακριβού μετάλλου, συμβάλλει αποτελεσματικά στην ελάττωση της συνολικής μάζας και, επιπλέον, στην εξασφάλιση μεγάλης αντοχής. Η μεταλλική κατασκευή του είναι όμοια με αυτές που χρησιμοποιούνται στα σημερινά υπερσύγχρονα μαχητικά αεροσκάφη. . Το διαστημόπλοιο χωρίζεται σε δύο μονάδες. Η πρώτη είναι η προωθητική μονάδα, που περιέχει τις δεξαμενές, τους πυραυλοκινητήρες και τις αντίστοιχες </a:t>
            </a:r>
            <a:r>
              <a:rPr lang="el-GR" dirty="0" smtClean="0"/>
              <a:t>σωληνώσεις.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214290"/>
            <a:ext cx="8858312" cy="5878532"/>
          </a:xfrm>
          <a:prstGeom prst="rect">
            <a:avLst/>
          </a:prstGeom>
          <a:noFill/>
        </p:spPr>
        <p:txBody>
          <a:bodyPr wrap="square" rtlCol="0">
            <a:spAutoFit/>
          </a:bodyPr>
          <a:lstStyle/>
          <a:p>
            <a:r>
              <a:rPr lang="el-GR" sz="2000" b="1" dirty="0" smtClean="0"/>
              <a:t>Η </a:t>
            </a:r>
            <a:r>
              <a:rPr lang="el-GR" sz="2000" b="1" dirty="0"/>
              <a:t>δεύτερη, η μονάδα των οργάνων, διαθέτει δύο ορόφους: </a:t>
            </a:r>
            <a:endParaRPr lang="el-GR" sz="2000" b="1" dirty="0" smtClean="0"/>
          </a:p>
          <a:p>
            <a:r>
              <a:rPr lang="el-GR" b="1" dirty="0" smtClean="0"/>
              <a:t>1</a:t>
            </a:r>
            <a:r>
              <a:rPr lang="el-GR" b="1" dirty="0"/>
              <a:t>) </a:t>
            </a:r>
            <a:r>
              <a:rPr lang="el-GR" dirty="0"/>
              <a:t>τον όροφο με τα κεντρικά όργανα, που περιέχει τα μηχανικά τμήματα καθώς και την Επιστημονική Διάταξη Ακτινοβολίας Περιβάλλοντος (MARIE) </a:t>
            </a:r>
          </a:p>
          <a:p>
            <a:r>
              <a:rPr lang="el-GR" dirty="0" smtClean="0"/>
              <a:t> </a:t>
            </a:r>
            <a:r>
              <a:rPr lang="el-GR" b="1" dirty="0"/>
              <a:t>2) </a:t>
            </a:r>
            <a:r>
              <a:rPr lang="el-GR" dirty="0"/>
              <a:t>τον επιστημονικό όροφο, που είναι κατασκευασμένος με πολλαπλά υποστηρίγματα</a:t>
            </a:r>
            <a:r>
              <a:rPr lang="el-GR" dirty="0" smtClean="0"/>
              <a:t>.</a:t>
            </a:r>
          </a:p>
          <a:p>
            <a:r>
              <a:rPr lang="el-GR" dirty="0" smtClean="0"/>
              <a:t> </a:t>
            </a:r>
            <a:r>
              <a:rPr lang="el-GR" dirty="0"/>
              <a:t>Το σύστημα προώθησης αποτελείται από </a:t>
            </a:r>
            <a:r>
              <a:rPr lang="el-GR" dirty="0" err="1"/>
              <a:t>μικροπροωθητήρες</a:t>
            </a:r>
            <a:r>
              <a:rPr lang="el-GR" dirty="0"/>
              <a:t> και τον κύριο πυραυλοκινητήρα. Οι πρώτοι ενεργοποιούνται για τον έλεγχο της θέσης του σκάφους μέσα στο διαστημικό χώρο και την εκτέλεση τροχιακών διορθωτικών ελιγμών, ενώ ο πυραυλοκινητήρας είναι υπεύθυνος για την τοποθέτηση του διαστημόπλοιου σε τροχιά. </a:t>
            </a:r>
            <a:endParaRPr lang="el-GR" dirty="0" smtClean="0"/>
          </a:p>
          <a:p>
            <a:endParaRPr lang="el-GR" dirty="0" smtClean="0"/>
          </a:p>
          <a:p>
            <a:r>
              <a:rPr lang="el-GR" sz="3200" b="1" dirty="0" smtClean="0"/>
              <a:t>ΒΑΣΙΚΑ </a:t>
            </a:r>
            <a:r>
              <a:rPr lang="el-GR" sz="3200" b="1" dirty="0"/>
              <a:t>ΜΕΡΗ </a:t>
            </a:r>
            <a:endParaRPr lang="el-GR" sz="3200" b="1" dirty="0" smtClean="0"/>
          </a:p>
          <a:p>
            <a:r>
              <a:rPr lang="el-GR" dirty="0" smtClean="0"/>
              <a:t>Τα </a:t>
            </a:r>
            <a:r>
              <a:rPr lang="el-GR" dirty="0"/>
              <a:t>βασικά μέρη - συστήματα ενός διαστημοπλοίου είναι τα παρακάτω: </a:t>
            </a:r>
            <a:endParaRPr lang="el-GR" dirty="0" smtClean="0"/>
          </a:p>
          <a:p>
            <a:r>
              <a:rPr lang="el-GR" b="1" dirty="0" smtClean="0"/>
              <a:t>Α)</a:t>
            </a:r>
            <a:r>
              <a:rPr lang="el-GR" dirty="0"/>
              <a:t> </a:t>
            </a:r>
            <a:r>
              <a:rPr lang="el-GR" dirty="0" smtClean="0"/>
              <a:t>Το </a:t>
            </a:r>
            <a:r>
              <a:rPr lang="el-GR" dirty="0"/>
              <a:t>σύστημα παραγωγής ισχύος. </a:t>
            </a:r>
            <a:endParaRPr lang="el-GR" dirty="0" smtClean="0"/>
          </a:p>
          <a:p>
            <a:r>
              <a:rPr lang="el-GR" b="1" dirty="0" smtClean="0"/>
              <a:t>Β)</a:t>
            </a:r>
            <a:r>
              <a:rPr lang="el-GR" dirty="0"/>
              <a:t> </a:t>
            </a:r>
            <a:r>
              <a:rPr lang="el-GR" dirty="0" smtClean="0"/>
              <a:t>Το </a:t>
            </a:r>
            <a:r>
              <a:rPr lang="el-GR" dirty="0"/>
              <a:t>σύστημα αυτόνομης πρόωσης. </a:t>
            </a:r>
            <a:endParaRPr lang="el-GR" dirty="0" smtClean="0"/>
          </a:p>
          <a:p>
            <a:r>
              <a:rPr lang="el-GR" b="1" dirty="0" smtClean="0"/>
              <a:t>Γ) </a:t>
            </a:r>
            <a:r>
              <a:rPr lang="el-GR" dirty="0" smtClean="0"/>
              <a:t>Το </a:t>
            </a:r>
            <a:r>
              <a:rPr lang="el-GR" dirty="0"/>
              <a:t>σύστημα τηλεπικοινωνιών. </a:t>
            </a:r>
            <a:endParaRPr lang="el-GR" dirty="0" smtClean="0"/>
          </a:p>
          <a:p>
            <a:r>
              <a:rPr lang="el-GR" b="1" dirty="0" smtClean="0"/>
              <a:t>Δ) </a:t>
            </a:r>
            <a:r>
              <a:rPr lang="el-GR" dirty="0" smtClean="0"/>
              <a:t>Το </a:t>
            </a:r>
            <a:r>
              <a:rPr lang="el-GR" dirty="0"/>
              <a:t>σύστημα ελέγχου στάσης. </a:t>
            </a:r>
            <a:endParaRPr lang="el-GR" dirty="0" smtClean="0"/>
          </a:p>
          <a:p>
            <a:r>
              <a:rPr lang="el-GR" b="1" dirty="0" smtClean="0"/>
              <a:t>Ε) </a:t>
            </a:r>
            <a:r>
              <a:rPr lang="el-GR" dirty="0" smtClean="0"/>
              <a:t>Το </a:t>
            </a:r>
            <a:r>
              <a:rPr lang="el-GR" dirty="0"/>
              <a:t>σύστημα ελέγχου περιβάλλοντος. </a:t>
            </a:r>
            <a:endParaRPr lang="el-GR" dirty="0" smtClean="0"/>
          </a:p>
          <a:p>
            <a:r>
              <a:rPr lang="el-GR" b="1" dirty="0" smtClean="0"/>
              <a:t>ΣΤ) </a:t>
            </a:r>
            <a:r>
              <a:rPr lang="el-GR" dirty="0" smtClean="0"/>
              <a:t>Το </a:t>
            </a:r>
            <a:r>
              <a:rPr lang="el-GR" dirty="0"/>
              <a:t>σύστημα πλοήγησης και ελέγχου. </a:t>
            </a:r>
            <a:endParaRPr lang="el-GR" dirty="0" smtClean="0"/>
          </a:p>
          <a:p>
            <a:r>
              <a:rPr lang="el-GR" b="1" dirty="0" smtClean="0"/>
              <a:t>Ζ) </a:t>
            </a:r>
            <a:r>
              <a:rPr lang="el-GR" dirty="0" smtClean="0"/>
              <a:t>Το </a:t>
            </a:r>
            <a:r>
              <a:rPr lang="el-GR" dirty="0"/>
              <a:t>σύστημα ελέγχου των οργάνων μετρήσεων. </a:t>
            </a:r>
            <a:endParaRPr lang="el-GR" dirty="0" smtClean="0"/>
          </a:p>
          <a:p>
            <a:r>
              <a:rPr lang="el-GR" b="1" dirty="0" smtClean="0"/>
              <a:t>Η) </a:t>
            </a:r>
            <a:r>
              <a:rPr lang="el-GR" dirty="0" smtClean="0"/>
              <a:t>Το </a:t>
            </a:r>
            <a:r>
              <a:rPr lang="el-GR" dirty="0"/>
              <a:t>δομικό μέρος. </a:t>
            </a:r>
            <a:endParaRPr lang="el-GR" dirty="0" smtClean="0"/>
          </a:p>
          <a:p>
            <a:r>
              <a:rPr lang="el-GR" b="1" dirty="0" smtClean="0"/>
              <a:t>Θ) </a:t>
            </a:r>
            <a:r>
              <a:rPr lang="el-GR" dirty="0" smtClean="0"/>
              <a:t>Οι </a:t>
            </a:r>
            <a:r>
              <a:rPr lang="el-GR" dirty="0"/>
              <a:t>προωθητικοί πύραυλοι.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aintpaul-a1technology2011-12.wikispaces.com/file/view/sxedio_diasthm.JPG/294132832/sxedio_diasthm.JPG"/>
          <p:cNvPicPr>
            <a:picLocks noChangeAspect="1" noChangeArrowheads="1"/>
          </p:cNvPicPr>
          <p:nvPr/>
        </p:nvPicPr>
        <p:blipFill>
          <a:blip r:embed="rId2" cstate="print"/>
          <a:srcRect/>
          <a:stretch>
            <a:fillRect/>
          </a:stretch>
        </p:blipFill>
        <p:spPr bwMode="auto">
          <a:xfrm>
            <a:off x="714348" y="3620184"/>
            <a:ext cx="4572032" cy="3042566"/>
          </a:xfrm>
          <a:prstGeom prst="rect">
            <a:avLst/>
          </a:prstGeom>
          <a:noFill/>
        </p:spPr>
      </p:pic>
      <p:pic>
        <p:nvPicPr>
          <p:cNvPr id="1028" name="Picture 4" descr="http://wikiimages.qwika.com/thumb/en/b/b6/Srb_16.jpg/400px-Srb_16.jpg"/>
          <p:cNvPicPr>
            <a:picLocks noChangeAspect="1" noChangeArrowheads="1"/>
          </p:cNvPicPr>
          <p:nvPr/>
        </p:nvPicPr>
        <p:blipFill>
          <a:blip r:embed="rId3" cstate="print"/>
          <a:srcRect/>
          <a:stretch>
            <a:fillRect/>
          </a:stretch>
        </p:blipFill>
        <p:spPr bwMode="auto">
          <a:xfrm>
            <a:off x="5572127" y="1500190"/>
            <a:ext cx="3571873" cy="5357810"/>
          </a:xfrm>
          <a:prstGeom prst="rect">
            <a:avLst/>
          </a:prstGeom>
          <a:noFill/>
        </p:spPr>
      </p:pic>
      <p:pic>
        <p:nvPicPr>
          <p:cNvPr id="12" name="11 - Εικόνα" descr="levforeio.JPG"/>
          <p:cNvPicPr>
            <a:picLocks noChangeAspect="1"/>
          </p:cNvPicPr>
          <p:nvPr/>
        </p:nvPicPr>
        <p:blipFill>
          <a:blip r:embed="rId4" cstate="print"/>
          <a:stretch>
            <a:fillRect/>
          </a:stretch>
        </p:blipFill>
        <p:spPr>
          <a:xfrm>
            <a:off x="0" y="0"/>
            <a:ext cx="5662739" cy="3143248"/>
          </a:xfrm>
          <a:prstGeom prst="rect">
            <a:avLst/>
          </a:prstGeom>
        </p:spPr>
      </p:pic>
      <p:cxnSp>
        <p:nvCxnSpPr>
          <p:cNvPr id="19" name="18 - Ευθεία γραμμή σύνδεσης"/>
          <p:cNvCxnSpPr/>
          <p:nvPr/>
        </p:nvCxnSpPr>
        <p:spPr>
          <a:xfrm rot="16200000" flipV="1">
            <a:off x="2928938" y="4143368"/>
            <a:ext cx="5357826"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 Ευθεία γραμμή σύνδεσης"/>
          <p:cNvCxnSpPr/>
          <p:nvPr/>
        </p:nvCxnSpPr>
        <p:spPr>
          <a:xfrm>
            <a:off x="5572132" y="1500174"/>
            <a:ext cx="35718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 Ευθεία γραμμή σύνδεσης"/>
          <p:cNvCxnSpPr/>
          <p:nvPr/>
        </p:nvCxnSpPr>
        <p:spPr>
          <a:xfrm rot="10800000">
            <a:off x="0" y="3500438"/>
            <a:ext cx="557213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285728"/>
            <a:ext cx="8786874" cy="3416320"/>
          </a:xfrm>
          <a:prstGeom prst="rect">
            <a:avLst/>
          </a:prstGeom>
          <a:noFill/>
        </p:spPr>
        <p:txBody>
          <a:bodyPr wrap="square" rtlCol="0">
            <a:spAutoFit/>
          </a:bodyPr>
          <a:lstStyle/>
          <a:p>
            <a:r>
              <a:rPr lang="el-GR" sz="3600" b="1" dirty="0" smtClean="0"/>
              <a:t>Καύσιμα</a:t>
            </a:r>
            <a:r>
              <a:rPr lang="el-GR" sz="3200" b="1" dirty="0" smtClean="0"/>
              <a:t> </a:t>
            </a:r>
          </a:p>
          <a:p>
            <a:r>
              <a:rPr lang="el-GR" dirty="0" smtClean="0"/>
              <a:t>Η </a:t>
            </a:r>
            <a:r>
              <a:rPr lang="el-GR" dirty="0" err="1" smtClean="0"/>
              <a:t>Αεροζίνη</a:t>
            </a:r>
            <a:r>
              <a:rPr lang="el-GR" dirty="0" smtClean="0"/>
              <a:t> 50 (είναι μείγμα που αποτελείται από ίσα μέρη </a:t>
            </a:r>
            <a:r>
              <a:rPr lang="el-GR" dirty="0" err="1" smtClean="0"/>
              <a:t>υδραζίνης</a:t>
            </a:r>
            <a:r>
              <a:rPr lang="el-GR" dirty="0" smtClean="0"/>
              <a:t> και ασύμμετρης </a:t>
            </a:r>
            <a:r>
              <a:rPr lang="el-GR" dirty="0" err="1" smtClean="0"/>
              <a:t>δυμεθυλυδραζίνης</a:t>
            </a:r>
            <a:r>
              <a:rPr lang="el-GR" dirty="0" smtClean="0"/>
              <a:t> που ανακαλύφθηκε προς το τέλος της δεκαετίας του '50 .Χρησιμοποιείται ως καύσιμο πυραύλων. Ο τύπος των καυσίμων αυτών χρησιμοποιείται γενικά στους πυραύλους διαστημοπλοίων και στα συστήματα προώθησης διαστημικών σκαφών, επειδή, μετά την τροφοδοσία, το καύσιμο μπορεί να παραμείνει στα ντεπόζιτά τους επ' άπειρο, κάτι που δεν ισχύει για άλλα καύσιμα που χρησιμοποιούνταν την εποχή που αναπτύχθηκε η </a:t>
            </a:r>
            <a:r>
              <a:rPr lang="el-GR" dirty="0" err="1" smtClean="0"/>
              <a:t>Αεραζίνη</a:t>
            </a:r>
            <a:r>
              <a:rPr lang="el-GR" dirty="0" smtClean="0"/>
              <a:t>. Για το λόγο αυτό χρησιμοποιήθηκε και στους διηπειρωτικούς βαλλιστικούς πυραύλους </a:t>
            </a:r>
            <a:r>
              <a:rPr lang="el-GR" dirty="0" err="1" smtClean="0"/>
              <a:t>Τιτάν</a:t>
            </a:r>
            <a:r>
              <a:rPr lang="el-GR" dirty="0" smtClean="0"/>
              <a:t> που βρίσκονταν σε αποθήκευση σε σιλό, καθώς δεν χρειαζόταν πλέον ανεφοδιασμός σε ενδεχόμενο συναγερμό, και ο πύραυλος μπορούσε να εκτοξευτεί γρήγορα. </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556</Words>
  <Application>Microsoft Office PowerPoint</Application>
  <PresentationFormat>Προβολή στην οθόνη (4:3)</PresentationFormat>
  <Paragraphs>22</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Ο τρόπος λειτουργίας και τα σημαντικότερα μέρη του διαστημοπλοίου </vt:lpstr>
      <vt:lpstr>Διαφάνεια 2</vt:lpstr>
      <vt:lpstr>Διαφάνεια 3</vt:lpstr>
      <vt:lpstr>Διαφάνεια 4</vt:lpstr>
      <vt:lpstr>Διαφάνεια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Πως φτιάχνονται, από τι αποτελούνται.</dc:title>
  <dc:creator>user</dc:creator>
  <cp:lastModifiedBy>user</cp:lastModifiedBy>
  <cp:revision>25</cp:revision>
  <dcterms:created xsi:type="dcterms:W3CDTF">2015-12-25T11:47:37Z</dcterms:created>
  <dcterms:modified xsi:type="dcterms:W3CDTF">2015-12-26T16:49:46Z</dcterms:modified>
</cp:coreProperties>
</file>