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7" r:id="rId2"/>
    <p:sldId id="312" r:id="rId3"/>
    <p:sldId id="305" r:id="rId4"/>
    <p:sldId id="318" r:id="rId5"/>
    <p:sldId id="319" r:id="rId6"/>
    <p:sldId id="317" r:id="rId7"/>
    <p:sldId id="311" r:id="rId8"/>
    <p:sldId id="287" r:id="rId9"/>
    <p:sldId id="290" r:id="rId10"/>
    <p:sldId id="291" r:id="rId11"/>
    <p:sldId id="293" r:id="rId12"/>
    <p:sldId id="295" r:id="rId13"/>
    <p:sldId id="296" r:id="rId14"/>
    <p:sldId id="310" r:id="rId15"/>
    <p:sldId id="298" r:id="rId16"/>
    <p:sldId id="299" r:id="rId17"/>
    <p:sldId id="301" r:id="rId18"/>
    <p:sldId id="302" r:id="rId19"/>
    <p:sldId id="303"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5CA33-3B48-4F17-9AAE-73E02EB1B720}" type="datetimeFigureOut">
              <a:rPr lang="el-GR" smtClean="0"/>
              <a:t>26/12/2015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D9FDB-80A8-42A8-86A7-9C84B2281110}"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EAC4911-5BF2-4B05-B649-37C4FB2C7113}" type="datetimeFigureOut">
              <a:rPr lang="el-GR" smtClean="0"/>
              <a:pPr/>
              <a:t>26/12/2015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14BCFA-83FD-4A11-883F-E23E91B12CF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C4911-5BF2-4B05-B649-37C4FB2C7113}" type="datetimeFigureOut">
              <a:rPr lang="el-GR" smtClean="0"/>
              <a:pPr/>
              <a:t>26/12/2015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4BCFA-83FD-4A11-883F-E23E91B12CF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154758"/>
          </a:xfrm>
        </p:spPr>
        <p:txBody>
          <a:bodyPr>
            <a:noAutofit/>
          </a:bodyPr>
          <a:lstStyle/>
          <a:p>
            <a:r>
              <a:rPr lang="el-GR" sz="8000" b="1" u="sng" spc="-300" dirty="0" smtClean="0">
                <a:solidFill>
                  <a:srgbClr val="FF00FF"/>
                </a:solidFill>
                <a:effectLst>
                  <a:outerShdw blurRad="38100" dist="38100" dir="2700000" algn="tl">
                    <a:srgbClr val="000000">
                      <a:alpha val="43137"/>
                    </a:srgbClr>
                  </a:outerShdw>
                </a:effectLst>
              </a:rPr>
              <a:t>Όλες </a:t>
            </a:r>
            <a:r>
              <a:rPr lang="el-GR" sz="8000" b="1" u="sng" spc="-300" smtClean="0">
                <a:solidFill>
                  <a:srgbClr val="FF00FF"/>
                </a:solidFill>
                <a:effectLst>
                  <a:outerShdw blurRad="38100" dist="38100" dir="2700000" algn="tl">
                    <a:srgbClr val="000000">
                      <a:alpha val="43137"/>
                    </a:srgbClr>
                  </a:outerShdw>
                </a:effectLst>
              </a:rPr>
              <a:t>οι αποστολές </a:t>
            </a:r>
            <a:endParaRPr lang="el-GR" sz="8000" b="1" u="sng" spc="-300" dirty="0">
              <a:solidFill>
                <a:srgbClr val="FF00FF"/>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0"/>
            <a:ext cx="8858312" cy="1754326"/>
          </a:xfrm>
          <a:prstGeom prst="rect">
            <a:avLst/>
          </a:prstGeom>
          <a:noFill/>
        </p:spPr>
        <p:txBody>
          <a:bodyPr wrap="square" rtlCol="0">
            <a:spAutoFit/>
          </a:bodyPr>
          <a:lstStyle/>
          <a:p>
            <a:pPr marL="342900" indent="-342900"/>
            <a:r>
              <a:rPr lang="el-GR" b="1" dirty="0" smtClean="0">
                <a:solidFill>
                  <a:srgbClr val="FF0000"/>
                </a:solidFill>
              </a:rPr>
              <a:t>3</a:t>
            </a:r>
            <a:r>
              <a:rPr lang="el-GR" dirty="0" smtClean="0">
                <a:solidFill>
                  <a:srgbClr val="FF0000"/>
                </a:solidFill>
              </a:rPr>
              <a:t>.	</a:t>
            </a:r>
            <a:r>
              <a:rPr lang="el-GR" dirty="0" smtClean="0"/>
              <a:t>Το </a:t>
            </a:r>
            <a:r>
              <a:rPr lang="el-GR" dirty="0" smtClean="0"/>
              <a:t>ρομποτικό σκάφος </a:t>
            </a:r>
            <a:r>
              <a:rPr lang="el-GR" dirty="0" err="1" smtClean="0"/>
              <a:t>Curiosity</a:t>
            </a:r>
            <a:r>
              <a:rPr lang="el-GR" dirty="0" smtClean="0"/>
              <a:t> </a:t>
            </a:r>
            <a:r>
              <a:rPr lang="el-GR" dirty="0" err="1" smtClean="0"/>
              <a:t>Mars</a:t>
            </a:r>
            <a:r>
              <a:rPr lang="el-GR" dirty="0" smtClean="0"/>
              <a:t>, ξεκίνησε το ταξίδι του για τον κόκκινο πλανήτη το 2011, μετά την προσγείωσή του ξεκίνησε τις έρευνες για να διαπιστωθεί αν υπήρξε ζωή στον πλανήτη Άρη. Στην παρακάτω εικόνα απεικονίζεται να κάνει γεώτρηση προκειμένου να συλλέξει υλικό που θα μπορούσε να μελετηθεί. Το </a:t>
            </a:r>
            <a:r>
              <a:rPr lang="el-GR" dirty="0" err="1" smtClean="0"/>
              <a:t>Curiosity</a:t>
            </a:r>
            <a:r>
              <a:rPr lang="el-GR" dirty="0" smtClean="0"/>
              <a:t>, αποτελεί την πιο</a:t>
            </a:r>
            <a:r>
              <a:rPr lang="en-US" dirty="0" smtClean="0"/>
              <a:t> </a:t>
            </a:r>
            <a:r>
              <a:rPr lang="el-GR" dirty="0" smtClean="0"/>
              <a:t>προηγμένη κατασκευή της </a:t>
            </a:r>
            <a:r>
              <a:rPr lang="en-US" dirty="0" smtClean="0"/>
              <a:t>NASA.</a:t>
            </a:r>
          </a:p>
          <a:p>
            <a:endParaRPr lang="el-GR" dirty="0"/>
          </a:p>
        </p:txBody>
      </p:sp>
      <p:pic>
        <p:nvPicPr>
          <p:cNvPr id="3" name="2 - Εικόνα" descr="3.jpg"/>
          <p:cNvPicPr>
            <a:picLocks noChangeAspect="1"/>
          </p:cNvPicPr>
          <p:nvPr/>
        </p:nvPicPr>
        <p:blipFill>
          <a:blip r:embed="rId2" cstate="print"/>
          <a:stretch>
            <a:fillRect/>
          </a:stretch>
        </p:blipFill>
        <p:spPr>
          <a:xfrm>
            <a:off x="1142976" y="2143116"/>
            <a:ext cx="7164275" cy="40814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4.jpg"/>
          <p:cNvPicPr>
            <a:picLocks noChangeAspect="1"/>
          </p:cNvPicPr>
          <p:nvPr/>
        </p:nvPicPr>
        <p:blipFill>
          <a:blip r:embed="rId2" cstate="print"/>
          <a:stretch>
            <a:fillRect/>
          </a:stretch>
        </p:blipFill>
        <p:spPr>
          <a:xfrm>
            <a:off x="642910" y="1571612"/>
            <a:ext cx="7979274" cy="4600847"/>
          </a:xfrm>
          <a:prstGeom prst="rect">
            <a:avLst/>
          </a:prstGeom>
        </p:spPr>
      </p:pic>
      <p:sp>
        <p:nvSpPr>
          <p:cNvPr id="5" name="4 - TextBox"/>
          <p:cNvSpPr txBox="1"/>
          <p:nvPr/>
        </p:nvSpPr>
        <p:spPr>
          <a:xfrm>
            <a:off x="142844" y="214290"/>
            <a:ext cx="8786874" cy="1477328"/>
          </a:xfrm>
          <a:prstGeom prst="rect">
            <a:avLst/>
          </a:prstGeom>
          <a:noFill/>
        </p:spPr>
        <p:txBody>
          <a:bodyPr wrap="square" rtlCol="0">
            <a:spAutoFit/>
          </a:bodyPr>
          <a:lstStyle/>
          <a:p>
            <a:pPr marL="342900" indent="-342900"/>
            <a:r>
              <a:rPr lang="el-GR" b="1" dirty="0" smtClean="0">
                <a:solidFill>
                  <a:srgbClr val="FF0000"/>
                </a:solidFill>
              </a:rPr>
              <a:t>4.</a:t>
            </a:r>
            <a:r>
              <a:rPr lang="el-GR" dirty="0" smtClean="0">
                <a:solidFill>
                  <a:srgbClr val="FF0000"/>
                </a:solidFill>
              </a:rPr>
              <a:t>	</a:t>
            </a:r>
            <a:r>
              <a:rPr lang="el-GR" dirty="0" smtClean="0"/>
              <a:t>Η </a:t>
            </a:r>
            <a:r>
              <a:rPr lang="el-GR" dirty="0" smtClean="0"/>
              <a:t>παρακάτω εικόνα λήφθηκε στις 10 Μαρτίου 2013 από διαστημικό σκάφος </a:t>
            </a:r>
            <a:r>
              <a:rPr lang="el-GR" dirty="0" err="1" smtClean="0"/>
              <a:t>Cassini</a:t>
            </a:r>
            <a:r>
              <a:rPr lang="el-GR" dirty="0" smtClean="0"/>
              <a:t> της NASA. Το σκάφος ξεκίνησε το ταξίδι του, το 1997 και βρίσκεται σε τροχιά γύρω από τον Κρόνο και τους δακτυλίους του. Ακόμη, έχει προσφέρει </a:t>
            </a:r>
            <a:r>
              <a:rPr lang="el-GR" dirty="0" smtClean="0"/>
              <a:t>εικόνες </a:t>
            </a:r>
            <a:r>
              <a:rPr lang="el-GR" dirty="0" smtClean="0"/>
              <a:t>από την άγνωστη γωνία του ηλιακού συστήματος.</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0"/>
            <a:ext cx="8858312" cy="1200329"/>
          </a:xfrm>
          <a:prstGeom prst="rect">
            <a:avLst/>
          </a:prstGeom>
          <a:noFill/>
        </p:spPr>
        <p:txBody>
          <a:bodyPr wrap="square" rtlCol="0">
            <a:spAutoFit/>
          </a:bodyPr>
          <a:lstStyle/>
          <a:p>
            <a:pPr marL="342900" indent="-342900"/>
            <a:r>
              <a:rPr lang="el-GR" b="1" dirty="0" smtClean="0">
                <a:solidFill>
                  <a:srgbClr val="FF0000"/>
                </a:solidFill>
              </a:rPr>
              <a:t>5.</a:t>
            </a:r>
            <a:r>
              <a:rPr lang="el-GR" dirty="0" smtClean="0">
                <a:solidFill>
                  <a:srgbClr val="FF0000"/>
                </a:solidFill>
              </a:rPr>
              <a:t>	</a:t>
            </a:r>
            <a:r>
              <a:rPr lang="el-GR" dirty="0" smtClean="0"/>
              <a:t>Το </a:t>
            </a:r>
            <a:r>
              <a:rPr lang="el-GR" dirty="0"/>
              <a:t>διαστημικό παρατηρητήριο </a:t>
            </a:r>
            <a:r>
              <a:rPr lang="el-GR" dirty="0" err="1"/>
              <a:t>Kepler</a:t>
            </a:r>
            <a:r>
              <a:rPr lang="el-GR" dirty="0"/>
              <a:t>, αποτελεί την πρώτη αποστολή </a:t>
            </a:r>
            <a:r>
              <a:rPr lang="el-GR" dirty="0" smtClean="0"/>
              <a:t>της</a:t>
            </a:r>
            <a:r>
              <a:rPr lang="el-GR" dirty="0"/>
              <a:t> </a:t>
            </a:r>
            <a:r>
              <a:rPr lang="el-GR" dirty="0" smtClean="0"/>
              <a:t>NASA </a:t>
            </a:r>
            <a:r>
              <a:rPr lang="el-GR" dirty="0"/>
              <a:t>για </a:t>
            </a:r>
            <a:r>
              <a:rPr lang="el-GR" dirty="0" smtClean="0"/>
              <a:t>την </a:t>
            </a:r>
            <a:r>
              <a:rPr lang="el-GR" dirty="0"/>
              <a:t>αναζήτηση πλανητών στο μέγεθος της Γης ή που βρίσκονται κοντά στην </a:t>
            </a:r>
            <a:r>
              <a:rPr lang="el-GR" dirty="0" smtClean="0"/>
              <a:t>κατοικήσιμη </a:t>
            </a:r>
            <a:r>
              <a:rPr lang="el-GR" dirty="0"/>
              <a:t>ζώνη των άστρων. Ξεκίνησε την αποστολή του το 2009 και ανιχνεύει </a:t>
            </a:r>
            <a:r>
              <a:rPr lang="el-GR" dirty="0" smtClean="0"/>
              <a:t>νέους κατοικήσιμους </a:t>
            </a:r>
            <a:r>
              <a:rPr lang="el-GR" dirty="0"/>
              <a:t>από τον άνθρωπο πλανήτες.</a:t>
            </a:r>
          </a:p>
        </p:txBody>
      </p:sp>
      <p:pic>
        <p:nvPicPr>
          <p:cNvPr id="3" name="2 - Εικόνα" descr="5.jpg"/>
          <p:cNvPicPr>
            <a:picLocks noChangeAspect="1"/>
          </p:cNvPicPr>
          <p:nvPr/>
        </p:nvPicPr>
        <p:blipFill>
          <a:blip r:embed="rId2" cstate="print"/>
          <a:stretch>
            <a:fillRect/>
          </a:stretch>
        </p:blipFill>
        <p:spPr>
          <a:xfrm>
            <a:off x="214282" y="1500174"/>
            <a:ext cx="8772119" cy="50006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406" y="142852"/>
            <a:ext cx="8929750" cy="2308324"/>
          </a:xfrm>
          <a:prstGeom prst="rect">
            <a:avLst/>
          </a:prstGeom>
          <a:noFill/>
        </p:spPr>
        <p:txBody>
          <a:bodyPr wrap="square" rtlCol="0">
            <a:spAutoFit/>
          </a:bodyPr>
          <a:lstStyle/>
          <a:p>
            <a:pPr marL="342900" indent="-342900"/>
            <a:r>
              <a:rPr lang="el-GR" b="1" dirty="0" smtClean="0">
                <a:solidFill>
                  <a:srgbClr val="FF0000"/>
                </a:solidFill>
              </a:rPr>
              <a:t>6.</a:t>
            </a:r>
            <a:r>
              <a:rPr lang="el-GR" dirty="0" smtClean="0">
                <a:solidFill>
                  <a:srgbClr val="FF0000"/>
                </a:solidFill>
              </a:rPr>
              <a:t>	</a:t>
            </a:r>
            <a:r>
              <a:rPr lang="el-GR" dirty="0" smtClean="0"/>
              <a:t>Με </a:t>
            </a:r>
            <a:r>
              <a:rPr lang="el-GR" dirty="0"/>
              <a:t>το </a:t>
            </a:r>
            <a:r>
              <a:rPr lang="en-US" dirty="0" err="1" smtClean="0"/>
              <a:t>Neowise</a:t>
            </a:r>
            <a:r>
              <a:rPr lang="en-US" dirty="0" smtClean="0"/>
              <a:t> </a:t>
            </a:r>
            <a:r>
              <a:rPr lang="el-GR" dirty="0" smtClean="0"/>
              <a:t>μπορούμε </a:t>
            </a:r>
            <a:r>
              <a:rPr lang="el-GR" dirty="0"/>
              <a:t>να αισθανόμαστε πιο ασφαλείς. Η αποστολή </a:t>
            </a:r>
            <a:r>
              <a:rPr lang="el-GR" dirty="0" smtClean="0"/>
              <a:t>χρησιμοποιεί </a:t>
            </a:r>
            <a:r>
              <a:rPr lang="el-GR" dirty="0"/>
              <a:t>ένα διαστημικό τηλεσκόπιο για να εντοπίζει τους αστεροειδείς και </a:t>
            </a:r>
            <a:r>
              <a:rPr lang="el-GR" dirty="0" smtClean="0"/>
              <a:t>τους </a:t>
            </a:r>
            <a:r>
              <a:rPr lang="el-GR" dirty="0"/>
              <a:t>κομήτες, συμπεριλαμβανομένων και εκείνων που θα μπορούσαν να </a:t>
            </a:r>
            <a:r>
              <a:rPr lang="el-GR" dirty="0" smtClean="0"/>
              <a:t>αποτελέσουν </a:t>
            </a:r>
            <a:r>
              <a:rPr lang="el-GR" dirty="0"/>
              <a:t>απειλή για τη Γη. Αναμένεται, πως μετά την προγραμματισμένη </a:t>
            </a:r>
            <a:r>
              <a:rPr lang="el-GR" dirty="0" smtClean="0"/>
              <a:t>έρευνα </a:t>
            </a:r>
            <a:r>
              <a:rPr lang="el-GR" dirty="0"/>
              <a:t>που θα έχει διάρκεια τριών ετών, από το Δεκέμβριο του 2013 και μέχρι το </a:t>
            </a:r>
            <a:r>
              <a:rPr lang="el-GR" dirty="0" smtClean="0"/>
              <a:t>2016</a:t>
            </a:r>
            <a:r>
              <a:rPr lang="el-GR" dirty="0"/>
              <a:t>, το NEOWISE θα </a:t>
            </a:r>
            <a:r>
              <a:rPr lang="el-GR" dirty="0" smtClean="0"/>
              <a:t>εντοπίζει αντικείμενα </a:t>
            </a:r>
            <a:r>
              <a:rPr lang="el-GR" dirty="0"/>
              <a:t>που πλησιάζουν με μεγάλη ταχύτητα </a:t>
            </a:r>
            <a:r>
              <a:rPr lang="el-GR" dirty="0" smtClean="0"/>
              <a:t>τη </a:t>
            </a:r>
            <a:r>
              <a:rPr lang="el-GR" dirty="0"/>
              <a:t>Γη και θα μπορεί να τους χαρακτηρίσει, μετά από τη συλλογή δεδομένων </a:t>
            </a:r>
            <a:r>
              <a:rPr lang="el-GR" dirty="0" smtClean="0"/>
              <a:t>σχετικά </a:t>
            </a:r>
            <a:r>
              <a:rPr lang="el-GR" dirty="0"/>
              <a:t>με το μέγεθός τους και άλλων μετρήσεων.</a:t>
            </a:r>
          </a:p>
        </p:txBody>
      </p:sp>
      <p:pic>
        <p:nvPicPr>
          <p:cNvPr id="3" name="2 - Εικόνα" descr="6.jpg"/>
          <p:cNvPicPr>
            <a:picLocks noChangeAspect="1"/>
          </p:cNvPicPr>
          <p:nvPr/>
        </p:nvPicPr>
        <p:blipFill>
          <a:blip r:embed="rId2" cstate="print"/>
          <a:stretch>
            <a:fillRect/>
          </a:stretch>
        </p:blipFill>
        <p:spPr>
          <a:xfrm>
            <a:off x="857224" y="2500306"/>
            <a:ext cx="7491253" cy="40195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69072"/>
          </a:xfrm>
        </p:spPr>
        <p:txBody>
          <a:bodyPr>
            <a:normAutofit/>
          </a:bodyPr>
          <a:lstStyle/>
          <a:p>
            <a:r>
              <a:rPr lang="el-GR" sz="5400" b="1" dirty="0" smtClean="0"/>
              <a:t>Τα </a:t>
            </a:r>
            <a:r>
              <a:rPr lang="el-GR" sz="5400" b="1" dirty="0" smtClean="0"/>
              <a:t>πιο </a:t>
            </a:r>
            <a:r>
              <a:rPr lang="el-GR" sz="5400" b="1" dirty="0" smtClean="0"/>
              <a:t>ακριβά </a:t>
            </a:r>
            <a:r>
              <a:rPr lang="el-GR" sz="5400" b="1" dirty="0" err="1" smtClean="0"/>
              <a:t>Space</a:t>
            </a:r>
            <a:r>
              <a:rPr lang="el-GR" sz="5400" b="1" dirty="0" smtClean="0"/>
              <a:t> </a:t>
            </a:r>
            <a:r>
              <a:rPr lang="el-GR" sz="5400" b="1" dirty="0" err="1" smtClean="0"/>
              <a:t>Projects</a:t>
            </a:r>
            <a:r>
              <a:rPr lang="el-GR" sz="5400" b="1" dirty="0" smtClean="0"/>
              <a:t> όλων των εποχών</a:t>
            </a:r>
            <a:endParaRPr lang="el-GR" sz="5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0"/>
            <a:ext cx="8929750" cy="3139321"/>
          </a:xfrm>
          <a:prstGeom prst="rect">
            <a:avLst/>
          </a:prstGeom>
          <a:noFill/>
        </p:spPr>
        <p:txBody>
          <a:bodyPr wrap="square" rtlCol="0">
            <a:spAutoFit/>
          </a:bodyPr>
          <a:lstStyle/>
          <a:p>
            <a:pPr marL="342900" indent="-342900"/>
            <a:r>
              <a:rPr lang="el-GR" b="1" dirty="0" smtClean="0">
                <a:solidFill>
                  <a:srgbClr val="FF0000"/>
                </a:solidFill>
              </a:rPr>
              <a:t>5.	</a:t>
            </a:r>
            <a:r>
              <a:rPr lang="el-GR" b="1" dirty="0" err="1" smtClean="0"/>
              <a:t>Viking</a:t>
            </a:r>
            <a:r>
              <a:rPr lang="el-GR" b="1" dirty="0" smtClean="0"/>
              <a:t> </a:t>
            </a:r>
            <a:r>
              <a:rPr lang="el-GR" b="1" dirty="0" err="1"/>
              <a:t>Program</a:t>
            </a:r>
            <a:r>
              <a:rPr lang="el-GR" b="1" dirty="0"/>
              <a:t> – 3.8 δισ. δολάρια</a:t>
            </a:r>
            <a:r>
              <a:rPr lang="el-GR" dirty="0"/>
              <a:t/>
            </a:r>
            <a:br>
              <a:rPr lang="el-GR" dirty="0"/>
            </a:br>
            <a:r>
              <a:rPr lang="el-GR" dirty="0" smtClean="0"/>
              <a:t>Το </a:t>
            </a:r>
            <a:r>
              <a:rPr lang="el-GR" dirty="0"/>
              <a:t>πρόγραμμα </a:t>
            </a:r>
            <a:r>
              <a:rPr lang="el-GR" dirty="0" err="1"/>
              <a:t>Viking</a:t>
            </a:r>
            <a:r>
              <a:rPr lang="el-GR" dirty="0"/>
              <a:t> ξεκίνησε στις 20 Αυγούστου, 1975 και αφορούσε δύο αμερικανικές διαστημικές αποστολές που είχαν σταλεί στον Άρη, το </a:t>
            </a:r>
            <a:r>
              <a:rPr lang="el-GR" dirty="0" err="1"/>
              <a:t>Viking</a:t>
            </a:r>
            <a:r>
              <a:rPr lang="el-GR" dirty="0"/>
              <a:t> 1 και το </a:t>
            </a:r>
            <a:r>
              <a:rPr lang="el-GR" dirty="0" err="1"/>
              <a:t>Viking</a:t>
            </a:r>
            <a:r>
              <a:rPr lang="el-GR" dirty="0"/>
              <a:t> 2. Το διαστημικό σκάφος αποτελείται από δύο κύρια μέρη: ένα όχημα σε τροχιά που σχεδιάστηκε για να πάρει τις εικόνες της επιφάνειας του Άρη και η προσεδάφιση που σχεδιάστηκε για να μελετήσει τον πλανήτη από την </a:t>
            </a:r>
            <a:r>
              <a:rPr lang="el-GR" dirty="0" err="1" smtClean="0"/>
              <a:t>επιφάνεια.Το</a:t>
            </a:r>
            <a:r>
              <a:rPr lang="el-GR" dirty="0" smtClean="0"/>
              <a:t> </a:t>
            </a:r>
            <a:r>
              <a:rPr lang="el-GR" dirty="0"/>
              <a:t>κόστος των Βίκινγκς ήταν περίπου 3,8 δισεκατομμύρια δολάρια και η αποστολή στο σύνολό της ήταν εξαιρετικά επιτυχής στα πορίσματά της, που έχουν δώσει το μεγαλύτερο μέρος της γνώσης για τον Άρη από τα τέλη της δεκαετίας του 1990 έως τις αρχές της δεκαετίας του 2000.</a:t>
            </a:r>
            <a:br>
              <a:rPr lang="el-GR" dirty="0"/>
            </a:br>
            <a:endParaRPr lang="el-GR" dirty="0"/>
          </a:p>
        </p:txBody>
      </p:sp>
      <p:pic>
        <p:nvPicPr>
          <p:cNvPr id="3" name="2 - Εικόνα" descr="Via en.wikipedia.org"/>
          <p:cNvPicPr/>
          <p:nvPr/>
        </p:nvPicPr>
        <p:blipFill>
          <a:blip r:embed="rId2" cstate="print"/>
          <a:srcRect/>
          <a:stretch>
            <a:fillRect/>
          </a:stretch>
        </p:blipFill>
        <p:spPr bwMode="auto">
          <a:xfrm>
            <a:off x="1428728" y="2786058"/>
            <a:ext cx="5929354" cy="393287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85728"/>
            <a:ext cx="8858312" cy="3693319"/>
          </a:xfrm>
          <a:prstGeom prst="rect">
            <a:avLst/>
          </a:prstGeom>
          <a:noFill/>
        </p:spPr>
        <p:txBody>
          <a:bodyPr wrap="square" rtlCol="0">
            <a:spAutoFit/>
          </a:bodyPr>
          <a:lstStyle/>
          <a:p>
            <a:pPr marL="342900" indent="-342900"/>
            <a:r>
              <a:rPr lang="el-GR" b="1" dirty="0" smtClean="0">
                <a:solidFill>
                  <a:srgbClr val="FF0000"/>
                </a:solidFill>
              </a:rPr>
              <a:t>4.	</a:t>
            </a:r>
            <a:r>
              <a:rPr lang="el-GR" b="1" dirty="0" err="1" smtClean="0"/>
              <a:t>James</a:t>
            </a:r>
            <a:r>
              <a:rPr lang="el-GR" b="1" dirty="0" smtClean="0"/>
              <a:t> </a:t>
            </a:r>
            <a:r>
              <a:rPr lang="el-GR" b="1" dirty="0" err="1"/>
              <a:t>Webb</a:t>
            </a:r>
            <a:r>
              <a:rPr lang="el-GR" b="1" dirty="0"/>
              <a:t> </a:t>
            </a:r>
            <a:r>
              <a:rPr lang="el-GR" b="1" dirty="0" err="1"/>
              <a:t>Space</a:t>
            </a:r>
            <a:r>
              <a:rPr lang="el-GR" b="1" dirty="0"/>
              <a:t> </a:t>
            </a:r>
            <a:r>
              <a:rPr lang="el-GR" b="1" dirty="0" err="1"/>
              <a:t>Telescope</a:t>
            </a:r>
            <a:r>
              <a:rPr lang="el-GR" b="1" dirty="0"/>
              <a:t> – 8.8 δισ. δολάρια</a:t>
            </a:r>
            <a:r>
              <a:rPr lang="el-GR" dirty="0"/>
              <a:t/>
            </a:r>
            <a:br>
              <a:rPr lang="el-GR" dirty="0"/>
            </a:br>
            <a:r>
              <a:rPr lang="el-GR" dirty="0" smtClean="0"/>
              <a:t>Αυτό </a:t>
            </a:r>
            <a:r>
              <a:rPr lang="el-GR" dirty="0"/>
              <a:t>το τηλεσκόπιο ονομάστηκε προς τιμήν του </a:t>
            </a:r>
            <a:r>
              <a:rPr lang="el-GR" dirty="0" err="1"/>
              <a:t>James</a:t>
            </a:r>
            <a:r>
              <a:rPr lang="el-GR" dirty="0"/>
              <a:t> </a:t>
            </a:r>
            <a:r>
              <a:rPr lang="el-GR" dirty="0" err="1"/>
              <a:t>Webb</a:t>
            </a:r>
            <a:r>
              <a:rPr lang="el-GR" dirty="0"/>
              <a:t>, που ήταν ο 2ος </a:t>
            </a:r>
            <a:r>
              <a:rPr lang="el-GR" dirty="0" err="1"/>
              <a:t>administer</a:t>
            </a:r>
            <a:r>
              <a:rPr lang="el-GR" dirty="0"/>
              <a:t> της NASA από το 1961 έως το 1968. Το JWST έχει οριστεί να ξεκινήσει το 2018 από τη Γαλλική Γουιάνα με έναν πύραυλο ESA </a:t>
            </a:r>
            <a:r>
              <a:rPr lang="el-GR" dirty="0" err="1"/>
              <a:t>Ariane</a:t>
            </a:r>
            <a:r>
              <a:rPr lang="el-GR" dirty="0"/>
              <a:t> 5. Το JWST θα μπορούσε να μας πει περισσότερα για τις ατμόσφαιρες των </a:t>
            </a:r>
            <a:r>
              <a:rPr lang="el-GR" dirty="0" err="1"/>
              <a:t>εξωηλιακών</a:t>
            </a:r>
            <a:r>
              <a:rPr lang="el-GR" dirty="0"/>
              <a:t> πλανητών, με την ελπίδα να βρουν τελικά στοιχεία ζωής αλλού στο </a:t>
            </a:r>
            <a:r>
              <a:rPr lang="el-GR" dirty="0" err="1" smtClean="0"/>
              <a:t>σύμπαν.Λόγω</a:t>
            </a:r>
            <a:r>
              <a:rPr lang="el-GR" dirty="0" smtClean="0"/>
              <a:t> </a:t>
            </a:r>
            <a:r>
              <a:rPr lang="el-GR" dirty="0"/>
              <a:t>της εξαιρετικά υπέρυθρης ευαισθησίας του τηλεσκοπίου, το JWST θα είναι σε θέση να δει μέσα από σύννεφα σκόνης με υψηλή ανάλυση, κάτι που ποτέ δεν ήταν σε θέση να γίνει πριν! Αυτό θα βοηθήσει τους αστρονόμους να συγκρίνουν τους πιο αμυδρούς, τους πιο πρωτόγονους γαλαξίες με τους σημερινούς ελλειπτικούς και θα κατανοήσουμε επίσης, πώς οι γαλαξίες σχηματίζονται κατά τη διάρκεια δισεκατομμυρίων </a:t>
            </a:r>
            <a:r>
              <a:rPr lang="el-GR" dirty="0" err="1" smtClean="0"/>
              <a:t>ετών.Το</a:t>
            </a:r>
            <a:r>
              <a:rPr lang="el-GR" dirty="0" smtClean="0"/>
              <a:t> </a:t>
            </a:r>
            <a:r>
              <a:rPr lang="el-GR" dirty="0"/>
              <a:t>κόστος του τηλεσκοπίου </a:t>
            </a:r>
            <a:r>
              <a:rPr lang="el-GR" dirty="0" err="1"/>
              <a:t>James</a:t>
            </a:r>
            <a:r>
              <a:rPr lang="el-GR" dirty="0"/>
              <a:t> </a:t>
            </a:r>
            <a:r>
              <a:rPr lang="el-GR" dirty="0" err="1"/>
              <a:t>Webb</a:t>
            </a:r>
            <a:r>
              <a:rPr lang="el-GR" dirty="0"/>
              <a:t> είναι 8,8 δισ. δολάρια</a:t>
            </a:r>
            <a:r>
              <a:rPr lang="el-GR" dirty="0" smtClean="0"/>
              <a:t>.</a:t>
            </a:r>
            <a:r>
              <a:rPr lang="el-GR" dirty="0"/>
              <a:t/>
            </a:r>
            <a:br>
              <a:rPr lang="el-GR" dirty="0"/>
            </a:br>
            <a:endParaRPr lang="el-GR" dirty="0"/>
          </a:p>
        </p:txBody>
      </p:sp>
      <p:pic>
        <p:nvPicPr>
          <p:cNvPr id="3" name="2 - Εικόνα" descr="Via nasa.gov"/>
          <p:cNvPicPr/>
          <p:nvPr/>
        </p:nvPicPr>
        <p:blipFill>
          <a:blip r:embed="rId2" cstate="print"/>
          <a:srcRect/>
          <a:stretch>
            <a:fillRect/>
          </a:stretch>
        </p:blipFill>
        <p:spPr bwMode="auto">
          <a:xfrm>
            <a:off x="4071934" y="3429000"/>
            <a:ext cx="4929222" cy="324358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85728"/>
            <a:ext cx="8858312" cy="2862322"/>
          </a:xfrm>
          <a:prstGeom prst="rect">
            <a:avLst/>
          </a:prstGeom>
          <a:noFill/>
        </p:spPr>
        <p:txBody>
          <a:bodyPr wrap="square" rtlCol="0">
            <a:spAutoFit/>
          </a:bodyPr>
          <a:lstStyle/>
          <a:p>
            <a:pPr marL="342900" indent="-342900"/>
            <a:r>
              <a:rPr lang="el-GR" b="1" dirty="0" smtClean="0">
                <a:solidFill>
                  <a:srgbClr val="FF0000"/>
                </a:solidFill>
              </a:rPr>
              <a:t>3.	</a:t>
            </a:r>
            <a:r>
              <a:rPr lang="el-GR" b="1" dirty="0" smtClean="0"/>
              <a:t> </a:t>
            </a:r>
            <a:r>
              <a:rPr lang="el-GR" b="1" dirty="0"/>
              <a:t>Project </a:t>
            </a:r>
            <a:r>
              <a:rPr lang="el-GR" b="1" dirty="0" err="1"/>
              <a:t>Apollo</a:t>
            </a:r>
            <a:r>
              <a:rPr lang="el-GR" b="1" dirty="0"/>
              <a:t> </a:t>
            </a:r>
            <a:r>
              <a:rPr lang="el-GR" b="1" dirty="0" err="1"/>
              <a:t>Space</a:t>
            </a:r>
            <a:r>
              <a:rPr lang="el-GR" b="1" dirty="0"/>
              <a:t> </a:t>
            </a:r>
            <a:r>
              <a:rPr lang="el-GR" b="1" dirty="0" err="1"/>
              <a:t>Program</a:t>
            </a:r>
            <a:r>
              <a:rPr lang="el-GR" b="1" dirty="0"/>
              <a:t> – 25 δισ. δολάρια</a:t>
            </a:r>
            <a:r>
              <a:rPr lang="el-GR" dirty="0"/>
              <a:t/>
            </a:r>
            <a:br>
              <a:rPr lang="el-GR" dirty="0"/>
            </a:br>
            <a:r>
              <a:rPr lang="el-GR" dirty="0" smtClean="0"/>
              <a:t>Δεν </a:t>
            </a:r>
            <a:r>
              <a:rPr lang="el-GR" dirty="0"/>
              <a:t>ήταν μόνο το διαστημικό πρόγραμμα </a:t>
            </a:r>
            <a:r>
              <a:rPr lang="el-GR" dirty="0" err="1"/>
              <a:t>Apollo</a:t>
            </a:r>
            <a:r>
              <a:rPr lang="el-GR" dirty="0"/>
              <a:t> ένα από τα πιο ιστορικά επιτεύγματα στην εξερεύνηση του διαστήματος, αλλά ήταν επίσης και ένα από τα πιο ακριβά. Ο Πρόεδρος </a:t>
            </a:r>
            <a:r>
              <a:rPr lang="el-GR" dirty="0" err="1"/>
              <a:t>Kennedy</a:t>
            </a:r>
            <a:r>
              <a:rPr lang="el-GR" dirty="0"/>
              <a:t> ήταν η κινητήρια δύναμη για τη διάρθρωση του προγράμματος </a:t>
            </a:r>
            <a:r>
              <a:rPr lang="el-GR" dirty="0" err="1"/>
              <a:t>Apollo</a:t>
            </a:r>
            <a:r>
              <a:rPr lang="el-GR" dirty="0"/>
              <a:t>, περίφημα υποσχόμενος ότι θα τοποθετήσει έναν άνθρωπο στο φεγγάρι.</a:t>
            </a:r>
            <a:br>
              <a:rPr lang="el-GR" dirty="0"/>
            </a:br>
            <a:r>
              <a:rPr lang="el-GR" dirty="0" smtClean="0"/>
              <a:t>Ο </a:t>
            </a:r>
            <a:r>
              <a:rPr lang="el-GR" dirty="0"/>
              <a:t>στόχος αυτός επετεύχθη το 1969 με την αποστολή του </a:t>
            </a:r>
            <a:r>
              <a:rPr lang="el-GR" dirty="0" err="1"/>
              <a:t>Apollo</a:t>
            </a:r>
            <a:r>
              <a:rPr lang="el-GR" dirty="0"/>
              <a:t> 11, όταν ο </a:t>
            </a:r>
            <a:r>
              <a:rPr lang="el-GR" dirty="0" err="1"/>
              <a:t>Neil</a:t>
            </a:r>
            <a:r>
              <a:rPr lang="el-GR" dirty="0"/>
              <a:t> </a:t>
            </a:r>
            <a:r>
              <a:rPr lang="el-GR" dirty="0" err="1"/>
              <a:t>Armstrong</a:t>
            </a:r>
            <a:r>
              <a:rPr lang="el-GR" dirty="0"/>
              <a:t> και ο </a:t>
            </a:r>
            <a:r>
              <a:rPr lang="el-GR" dirty="0" err="1"/>
              <a:t>Buzz</a:t>
            </a:r>
            <a:r>
              <a:rPr lang="el-GR" dirty="0"/>
              <a:t> </a:t>
            </a:r>
            <a:r>
              <a:rPr lang="el-GR" dirty="0" err="1"/>
              <a:t>Aldrin</a:t>
            </a:r>
            <a:r>
              <a:rPr lang="el-GR" dirty="0"/>
              <a:t> κατέπληξαν τον κόσμο με την προσγείωση στο φεγγάρι. Αρχικά το εκτιμώμενο κόστος για το διαστημικό πρόγραμμα </a:t>
            </a:r>
            <a:r>
              <a:rPr lang="el-GR" dirty="0" err="1"/>
              <a:t>Apollo</a:t>
            </a:r>
            <a:r>
              <a:rPr lang="el-GR" dirty="0"/>
              <a:t>, ήταν 7 δισ. δολάρια, αλλά το αναφερόμενο κόστος της αποστολής ήταν 25 δισεκατομμύρια δολάρια.</a:t>
            </a:r>
            <a:br>
              <a:rPr lang="el-GR" dirty="0"/>
            </a:br>
            <a:endParaRPr lang="el-GR" dirty="0"/>
          </a:p>
        </p:txBody>
      </p:sp>
      <p:pic>
        <p:nvPicPr>
          <p:cNvPr id="3" name="2 - Εικόνα" descr="Via en.wikipedia.org"/>
          <p:cNvPicPr/>
          <p:nvPr/>
        </p:nvPicPr>
        <p:blipFill>
          <a:blip r:embed="rId2" cstate="print"/>
          <a:srcRect/>
          <a:stretch>
            <a:fillRect/>
          </a:stretch>
        </p:blipFill>
        <p:spPr bwMode="auto">
          <a:xfrm>
            <a:off x="2143108" y="2928934"/>
            <a:ext cx="4286280" cy="381190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85728"/>
            <a:ext cx="8858312" cy="3693319"/>
          </a:xfrm>
          <a:prstGeom prst="rect">
            <a:avLst/>
          </a:prstGeom>
          <a:noFill/>
        </p:spPr>
        <p:txBody>
          <a:bodyPr wrap="square" rtlCol="0">
            <a:spAutoFit/>
          </a:bodyPr>
          <a:lstStyle/>
          <a:p>
            <a:pPr marL="342900" indent="-342900"/>
            <a:r>
              <a:rPr lang="el-GR" b="1" dirty="0" smtClean="0">
                <a:solidFill>
                  <a:srgbClr val="FF0000"/>
                </a:solidFill>
              </a:rPr>
              <a:t> 2.	</a:t>
            </a:r>
            <a:r>
              <a:rPr lang="el-GR" b="1" dirty="0" err="1" smtClean="0"/>
              <a:t>International</a:t>
            </a:r>
            <a:r>
              <a:rPr lang="el-GR" b="1" dirty="0" smtClean="0"/>
              <a:t> </a:t>
            </a:r>
            <a:r>
              <a:rPr lang="el-GR" b="1" dirty="0" err="1"/>
              <a:t>Space</a:t>
            </a:r>
            <a:r>
              <a:rPr lang="el-GR" b="1" dirty="0"/>
              <a:t> </a:t>
            </a:r>
            <a:r>
              <a:rPr lang="el-GR" b="1" dirty="0" err="1"/>
              <a:t>Station</a:t>
            </a:r>
            <a:r>
              <a:rPr lang="el-GR" b="1" dirty="0"/>
              <a:t> – 150 δισ. </a:t>
            </a:r>
            <a:r>
              <a:rPr lang="el-GR" b="1" dirty="0" smtClean="0"/>
              <a:t>Δολάρια</a:t>
            </a:r>
            <a:endParaRPr lang="el-GR" dirty="0" smtClean="0"/>
          </a:p>
          <a:p>
            <a:pPr marL="342900" indent="-342900"/>
            <a:r>
              <a:rPr lang="el-GR" dirty="0" smtClean="0"/>
              <a:t>	Ακόμα </a:t>
            </a:r>
            <a:r>
              <a:rPr lang="el-GR" dirty="0"/>
              <a:t>κι αν αυτό κινείται ταχύτερα από οποιοδήποτε αστέρι και είναι στην </a:t>
            </a:r>
            <a:r>
              <a:rPr lang="el-GR" dirty="0" smtClean="0"/>
              <a:t>                                                                                                          πραγματικότητα </a:t>
            </a:r>
            <a:r>
              <a:rPr lang="el-GR" dirty="0"/>
              <a:t>πιο μακριά από οποιοδήποτε αεροπλάνο, όταν ο ουρανός είναι καθαρός, </a:t>
            </a:r>
            <a:r>
              <a:rPr lang="el-GR" dirty="0" smtClean="0"/>
              <a:t>     μπορείτε </a:t>
            </a:r>
            <a:r>
              <a:rPr lang="el-GR" dirty="0"/>
              <a:t>να δείτε τον Διεθνή Διαστημικό Σταθμό (ISS) που ταξιδεύει μέσα από τον </a:t>
            </a:r>
            <a:r>
              <a:rPr lang="el-GR" dirty="0" err="1" smtClean="0"/>
              <a:t>ουρανό.Η</a:t>
            </a:r>
            <a:r>
              <a:rPr lang="el-GR" dirty="0" smtClean="0"/>
              <a:t> </a:t>
            </a:r>
            <a:r>
              <a:rPr lang="el-GR" dirty="0"/>
              <a:t>κατασκευή του ISS ξεκίνησε το 1998 και έχει καταληφθεί από τους ερευνητές από το 2000. Το πρώτο πλήρωμα έφτασε το 2000 και έκτοτε, οι αστροναύτες ζουν στο διαστημικό σταθμό. Η NASA και οι συνεργάτες της από όλο τον κόσμο, ολοκλήρωσαν την κατασκευή του διαστημικού σταθμού το </a:t>
            </a:r>
            <a:r>
              <a:rPr lang="el-GR" dirty="0" smtClean="0"/>
              <a:t>2011.Το </a:t>
            </a:r>
            <a:r>
              <a:rPr lang="el-GR" dirty="0"/>
              <a:t>κόστος κατασκευής του ISS είναι περίπου 150 δισεκατομμύρια δολάρια. Οι αστροναύτες έχουν ανακαλύψει χρήσιμα πράγματα όπως το πώς να ξεπεράσουν την απώλεια οστικής μάζας στη Γη μέσω της έρευνάς τους</a:t>
            </a:r>
            <a:r>
              <a:rPr lang="el-GR" dirty="0" smtClean="0"/>
              <a:t>.</a:t>
            </a:r>
          </a:p>
          <a:p>
            <a:r>
              <a:rPr lang="el-GR" dirty="0"/>
              <a:t/>
            </a:r>
            <a:br>
              <a:rPr lang="el-GR" dirty="0"/>
            </a:br>
            <a:endParaRPr lang="el-GR" dirty="0"/>
          </a:p>
        </p:txBody>
      </p:sp>
      <p:pic>
        <p:nvPicPr>
          <p:cNvPr id="3" name="2 - Εικόνα" descr="Via en.wikipedia.org"/>
          <p:cNvPicPr/>
          <p:nvPr/>
        </p:nvPicPr>
        <p:blipFill>
          <a:blip r:embed="rId2" cstate="print"/>
          <a:srcRect/>
          <a:stretch>
            <a:fillRect/>
          </a:stretch>
        </p:blipFill>
        <p:spPr bwMode="auto">
          <a:xfrm>
            <a:off x="2357422" y="3143248"/>
            <a:ext cx="6572296" cy="35004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85728"/>
            <a:ext cx="8858312" cy="3693319"/>
          </a:xfrm>
          <a:prstGeom prst="rect">
            <a:avLst/>
          </a:prstGeom>
          <a:noFill/>
        </p:spPr>
        <p:txBody>
          <a:bodyPr wrap="square" rtlCol="0">
            <a:spAutoFit/>
          </a:bodyPr>
          <a:lstStyle/>
          <a:p>
            <a:pPr marL="342900" indent="-342900"/>
            <a:r>
              <a:rPr lang="el-GR" b="1" dirty="0" smtClean="0">
                <a:solidFill>
                  <a:srgbClr val="FF0000"/>
                </a:solidFill>
              </a:rPr>
              <a:t>1.</a:t>
            </a:r>
            <a:r>
              <a:rPr lang="el-GR" b="1" dirty="0" smtClean="0"/>
              <a:t>	NASA </a:t>
            </a:r>
            <a:r>
              <a:rPr lang="el-GR" b="1" dirty="0" err="1"/>
              <a:t>Space</a:t>
            </a:r>
            <a:r>
              <a:rPr lang="el-GR" b="1" dirty="0"/>
              <a:t> </a:t>
            </a:r>
            <a:r>
              <a:rPr lang="el-GR" b="1" dirty="0" err="1"/>
              <a:t>Shuttle</a:t>
            </a:r>
            <a:r>
              <a:rPr lang="el-GR" b="1" dirty="0"/>
              <a:t> </a:t>
            </a:r>
            <a:r>
              <a:rPr lang="el-GR" b="1" dirty="0" err="1"/>
              <a:t>Program</a:t>
            </a:r>
            <a:r>
              <a:rPr lang="el-GR" b="1" dirty="0"/>
              <a:t> – 196 δισ. </a:t>
            </a:r>
            <a:r>
              <a:rPr lang="el-GR" b="1" dirty="0" smtClean="0"/>
              <a:t>Δολάρια</a:t>
            </a:r>
            <a:endParaRPr lang="el-GR" dirty="0" smtClean="0"/>
          </a:p>
          <a:p>
            <a:pPr marL="342900" indent="-342900"/>
            <a:r>
              <a:rPr lang="el-GR" dirty="0" smtClean="0"/>
              <a:t>       Το </a:t>
            </a:r>
            <a:r>
              <a:rPr lang="el-GR" dirty="0"/>
              <a:t>πρόγραμμα του διαστημικού λεωφορείου ιδρύθηκε το 1972 και περιελάμβανε </a:t>
            </a:r>
            <a:r>
              <a:rPr lang="el-GR" dirty="0" smtClean="0"/>
              <a:t>συνολικά 135 </a:t>
            </a:r>
            <a:r>
              <a:rPr lang="el-GR" dirty="0"/>
              <a:t>αποστολές, όπου χρησιμοποιήθηκαν έξι διαστημόπλοια. Μεταξύ αυτών ήταν και οι δύο δορυφόροι: Το </a:t>
            </a:r>
            <a:r>
              <a:rPr lang="el-GR" dirty="0" err="1"/>
              <a:t>Challenger</a:t>
            </a:r>
            <a:r>
              <a:rPr lang="el-GR" dirty="0"/>
              <a:t> και το </a:t>
            </a:r>
            <a:r>
              <a:rPr lang="el-GR" dirty="0" err="1"/>
              <a:t>Columbia</a:t>
            </a:r>
            <a:r>
              <a:rPr lang="el-GR" dirty="0"/>
              <a:t>, τα οποία είχαν τραγική κατάληξη όταν εξερράγησαν προκαλώντας το θάνατο 14 </a:t>
            </a:r>
            <a:r>
              <a:rPr lang="el-GR" dirty="0" smtClean="0"/>
              <a:t>αστροναυτών.</a:t>
            </a:r>
            <a:r>
              <a:rPr lang="en-US" dirty="0" smtClean="0"/>
              <a:t> </a:t>
            </a:r>
            <a:r>
              <a:rPr lang="el-GR" dirty="0" smtClean="0"/>
              <a:t>Παρά </a:t>
            </a:r>
            <a:r>
              <a:rPr lang="el-GR" dirty="0"/>
              <a:t>τις δύο αυτές τραγωδίες, μέσα στα 30 χρόνια αποστολών των διαστημικών λεωφορείων που συνεχώς μεταφέρουν ανθρώπους σε τροχιά, η πρωτοποριακή έρευνα έχει οδηγήσει στην οικοδόμηση του μεγαλύτερου δομικού χώρου μέχρι σήμερα στον Διεθνή Διαστημικό </a:t>
            </a:r>
            <a:r>
              <a:rPr lang="el-GR" dirty="0" err="1" smtClean="0"/>
              <a:t>Σταθμό.Η</a:t>
            </a:r>
            <a:r>
              <a:rPr lang="el-GR" dirty="0" smtClean="0"/>
              <a:t> </a:t>
            </a:r>
            <a:r>
              <a:rPr lang="el-GR" dirty="0"/>
              <a:t>τελική εκτόξευση διαστημικού λεωφορείου συνέβη στις 8 Ιουλίου του 2001, όταν το </a:t>
            </a:r>
            <a:r>
              <a:rPr lang="el-GR" dirty="0" err="1"/>
              <a:t>Atlantis</a:t>
            </a:r>
            <a:r>
              <a:rPr lang="el-GR" dirty="0"/>
              <a:t> στάλθηκε στο διάστημα και προσγειώθηκε στις 21 Ιουλίου 2011. Από την έναρξη του προγράμματος μέχρι την ολοκλήρωσή του, το τελικό κόστος έχει εκτιμηθεί ότι θα είναι 196 δισεκατομμύρια δολάρια</a:t>
            </a:r>
            <a:r>
              <a:rPr lang="el-GR" dirty="0" smtClean="0"/>
              <a:t>.</a:t>
            </a:r>
          </a:p>
          <a:p>
            <a:pPr marL="342900" indent="-342900"/>
            <a:endParaRPr lang="el-GR" dirty="0"/>
          </a:p>
        </p:txBody>
      </p:sp>
      <p:pic>
        <p:nvPicPr>
          <p:cNvPr id="3" name="2 - Εικόνα" descr="Via en.wikipedia.org"/>
          <p:cNvPicPr/>
          <p:nvPr/>
        </p:nvPicPr>
        <p:blipFill>
          <a:blip r:embed="rId2" cstate="print"/>
          <a:srcRect/>
          <a:stretch>
            <a:fillRect/>
          </a:stretch>
        </p:blipFill>
        <p:spPr bwMode="auto">
          <a:xfrm>
            <a:off x="1428728" y="3714752"/>
            <a:ext cx="6143668" cy="30003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83320"/>
          </a:xfrm>
        </p:spPr>
        <p:txBody>
          <a:bodyPr>
            <a:normAutofit/>
          </a:bodyPr>
          <a:lstStyle/>
          <a:p>
            <a:r>
              <a:rPr lang="el-GR" sz="5400" b="1" dirty="0" smtClean="0"/>
              <a:t>Οι </a:t>
            </a:r>
            <a:r>
              <a:rPr lang="el-GR" sz="5400" b="1" dirty="0" err="1" smtClean="0"/>
              <a:t>μεγαλήτερες</a:t>
            </a:r>
            <a:r>
              <a:rPr lang="el-GR" sz="5400" b="1" dirty="0" smtClean="0"/>
              <a:t> αποτυχίες</a:t>
            </a:r>
            <a:endParaRPr lang="el-GR"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0"/>
            <a:ext cx="8858312" cy="6555641"/>
          </a:xfrm>
          <a:prstGeom prst="rect">
            <a:avLst/>
          </a:prstGeom>
          <a:noFill/>
        </p:spPr>
        <p:txBody>
          <a:bodyPr wrap="square" rtlCol="0">
            <a:spAutoFit/>
          </a:bodyPr>
          <a:lstStyle/>
          <a:p>
            <a:pPr>
              <a:buClr>
                <a:srgbClr val="FF0000"/>
              </a:buClr>
              <a:buFont typeface="Webdings" pitchFamily="18" charset="2"/>
              <a:buChar char="ñ"/>
            </a:pPr>
            <a:r>
              <a:rPr lang="el-GR" dirty="0" smtClean="0"/>
              <a:t>   Το </a:t>
            </a:r>
            <a:r>
              <a:rPr lang="el-GR" sz="2000" b="1" dirty="0" smtClean="0"/>
              <a:t>Απόλλων 1</a:t>
            </a:r>
            <a:r>
              <a:rPr lang="el-GR" dirty="0" smtClean="0"/>
              <a:t> - πρώτη επανδρωμένη πτήση Απόλλων - είχε προγραμματιστεί για τις 21 Φεβρουαρίου 1967. Ένα μήνα όμως νωρίτερα (27-1-1967) οι τρεις Αμερικανοί αστροναύτες που θα την πραγματοποιούσαν, οι </a:t>
            </a:r>
            <a:r>
              <a:rPr lang="el-GR" dirty="0" err="1" smtClean="0"/>
              <a:t>Χονάιτ</a:t>
            </a:r>
            <a:r>
              <a:rPr lang="el-GR" dirty="0" smtClean="0"/>
              <a:t>, </a:t>
            </a:r>
            <a:r>
              <a:rPr lang="el-GR" dirty="0" err="1" smtClean="0"/>
              <a:t>Γκρίσσομ</a:t>
            </a:r>
            <a:r>
              <a:rPr lang="el-GR" dirty="0" smtClean="0"/>
              <a:t> και </a:t>
            </a:r>
            <a:r>
              <a:rPr lang="el-GR" dirty="0" err="1" smtClean="0"/>
              <a:t>Τσάφφυ</a:t>
            </a:r>
            <a:r>
              <a:rPr lang="el-GR" dirty="0" smtClean="0"/>
              <a:t> ήταν νεκροί. Ήταν δεμένοι στις θέσεις τους στο θαλαμίσκο του </a:t>
            </a:r>
            <a:r>
              <a:rPr lang="el-GR" dirty="0" err="1" smtClean="0"/>
              <a:t>Apollo</a:t>
            </a:r>
            <a:r>
              <a:rPr lang="el-GR" dirty="0" smtClean="0"/>
              <a:t> 1 για επίγειες δοκιμές. Στη 1 το μεσημέρι για άγνωστους λόγους ξέσπασε φωτιά και οι τρεις αστροναύτες πέθαναν από εισπνοή δηλητηριωδών αεριών και εγκαύματα τρίτου βαθμού. </a:t>
            </a:r>
          </a:p>
          <a:p>
            <a:pPr>
              <a:buClr>
                <a:srgbClr val="FF0000"/>
              </a:buClr>
              <a:buFont typeface="Webdings" pitchFamily="18" charset="2"/>
              <a:buChar char="ñ"/>
            </a:pPr>
            <a:r>
              <a:rPr lang="el-GR" dirty="0"/>
              <a:t> </a:t>
            </a:r>
            <a:r>
              <a:rPr lang="el-GR" dirty="0" smtClean="0"/>
              <a:t>  Το διαστημικό λεωφορείο </a:t>
            </a:r>
            <a:r>
              <a:rPr lang="el-GR" sz="2000" b="1" dirty="0" err="1" smtClean="0"/>
              <a:t>Columbia</a:t>
            </a:r>
            <a:r>
              <a:rPr lang="el-GR" dirty="0" smtClean="0"/>
              <a:t> διαλύθηκε κατά την </a:t>
            </a:r>
            <a:r>
              <a:rPr lang="el-GR" dirty="0" err="1" smtClean="0"/>
              <a:t>επανείσοδό</a:t>
            </a:r>
            <a:r>
              <a:rPr lang="el-GR" dirty="0" smtClean="0"/>
              <a:t> του στη Γη την 1 Φεβρουαρίου του 2003. Το πρόβλημα που οδήγησε στην καταστροφή είχε δημιουργηθεί κατά την εκτόξευση του </a:t>
            </a:r>
            <a:r>
              <a:rPr lang="el-GR" dirty="0" err="1" smtClean="0"/>
              <a:t>Columbia</a:t>
            </a:r>
            <a:r>
              <a:rPr lang="el-GR" dirty="0" smtClean="0"/>
              <a:t> στις 16 Ιανουαρίου αλλά κανείς δεν το είχε εντοπίσει. Συγκεκριμένα στη διάρκεια της εκτόξευσης ένα κομμάτι μονωτικού αποκολλήθηκε από την κεντρική δεξαμενή καυσίμων και χτύπησε το αριστερό πτερύγιο του </a:t>
            </a:r>
            <a:r>
              <a:rPr lang="el-GR" dirty="0" err="1" smtClean="0"/>
              <a:t>Columbia</a:t>
            </a:r>
            <a:r>
              <a:rPr lang="el-GR" dirty="0" smtClean="0"/>
              <a:t> καταστρέφοντας τη θερμική ασπίδα. Κατά την </a:t>
            </a:r>
            <a:r>
              <a:rPr lang="el-GR" dirty="0" err="1" smtClean="0"/>
              <a:t>επανείσοδο</a:t>
            </a:r>
            <a:r>
              <a:rPr lang="el-GR" dirty="0" smtClean="0"/>
              <a:t> στην ατμόσφαιρα οι υψηλές θερμοκρασίες που αναπτύχθηκαν διέλυσαν το αριστερό πτερύγιο, το </a:t>
            </a:r>
            <a:r>
              <a:rPr lang="el-GR" dirty="0" err="1" smtClean="0"/>
              <a:t>Columbia</a:t>
            </a:r>
            <a:r>
              <a:rPr lang="el-GR" dirty="0" smtClean="0"/>
              <a:t> κατέστη ανεξέλεγκτο και τελικά διαλύθηκε στην ατμόσφαιρα οδηγώντας στο θάνατο το επταμελές πλήρωμα. </a:t>
            </a:r>
          </a:p>
          <a:p>
            <a:pPr>
              <a:buClr>
                <a:srgbClr val="FF0000"/>
              </a:buClr>
              <a:buFont typeface="Webdings" pitchFamily="18" charset="2"/>
              <a:buChar char="ñ"/>
            </a:pPr>
            <a:r>
              <a:rPr lang="el-GR" dirty="0"/>
              <a:t> </a:t>
            </a:r>
            <a:r>
              <a:rPr lang="el-GR" dirty="0" smtClean="0"/>
              <a:t>  Το </a:t>
            </a:r>
            <a:r>
              <a:rPr lang="el-GR" sz="2000" b="1" dirty="0" err="1" smtClean="0"/>
              <a:t>Σογιούζ</a:t>
            </a:r>
            <a:r>
              <a:rPr lang="el-GR" sz="2000" b="1" dirty="0" smtClean="0"/>
              <a:t> 1</a:t>
            </a:r>
            <a:r>
              <a:rPr lang="el-GR" dirty="0" smtClean="0"/>
              <a:t> </a:t>
            </a:r>
            <a:r>
              <a:rPr lang="el-GR" dirty="0" err="1" smtClean="0"/>
              <a:t>συνετρίβη</a:t>
            </a:r>
            <a:r>
              <a:rPr lang="el-GR" dirty="0" smtClean="0"/>
              <a:t> πάνω στο έδαφος, έπειτα από 25ωρη πτήση και 18 περιστροφές γύρω από τη Γη, στις 23 Απριλίου 1967. Τρεις μήνες ύστερα από την Αμερικανική τραγωδία με τους τρεις αστροναύτες έχουμε τη Σοβιετική τραγωδία με θύμα τον 40χρονο Βλαντίμιρ </a:t>
            </a:r>
            <a:r>
              <a:rPr lang="el-GR" dirty="0" err="1" smtClean="0"/>
              <a:t>Κομάρωφ</a:t>
            </a:r>
            <a:r>
              <a:rPr lang="el-GR" dirty="0" smtClean="0"/>
              <a:t>, ο οποίος αφού εκτέλεσε την 25ωρη πτήση, με 18 περιστροφές γύρω από την Γη, σύμφωνα με το πρόγραμμα, ως το τελευταίο λεπτό και έλεγχε πλήρως την </a:t>
            </a:r>
            <a:r>
              <a:rPr lang="el-GR" dirty="0" err="1" smtClean="0"/>
              <a:t>επανείσοδό</a:t>
            </a:r>
            <a:r>
              <a:rPr lang="el-GR" dirty="0" smtClean="0"/>
              <a:t> του στην ατμόσφαιρα, καθώς άνοιγε το βασικό αλεξίπτωτο, σε ύψος 7 χιλιομέτρων, μπερδεύτηκαν τα λουριά του αλεξίπτωτου και το διαστημόπλοιο κατήλθε με μεγάλη ταχύτητα, με αποτέλεσμα το θάνατο του </a:t>
            </a:r>
            <a:r>
              <a:rPr lang="el-GR" dirty="0" err="1" smtClean="0"/>
              <a:t>Κομάρωφ</a:t>
            </a:r>
            <a:r>
              <a:rPr lang="el-GR" dirty="0" smtClean="0"/>
              <a:t>.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142852"/>
            <a:ext cx="8858312" cy="5078313"/>
          </a:xfrm>
          <a:prstGeom prst="rect">
            <a:avLst/>
          </a:prstGeom>
          <a:noFill/>
        </p:spPr>
        <p:txBody>
          <a:bodyPr wrap="square" rtlCol="0">
            <a:spAutoFit/>
          </a:bodyPr>
          <a:lstStyle/>
          <a:p>
            <a:r>
              <a:rPr lang="el-GR" dirty="0" smtClean="0"/>
              <a:t>Δύο </a:t>
            </a:r>
            <a:r>
              <a:rPr lang="el-GR" dirty="0" smtClean="0"/>
              <a:t>διαστημικά λεωφορεία έχουν καταστραφεί, επί συνόλου 115 αποστολών, και τα δύο με την απώλεια όλου του πληρώματος</a:t>
            </a:r>
            <a:r>
              <a:rPr lang="el-GR" dirty="0" smtClean="0"/>
              <a:t>.</a:t>
            </a:r>
            <a:endParaRPr lang="el-GR" dirty="0" smtClean="0"/>
          </a:p>
          <a:p>
            <a:pPr lvl="0">
              <a:buClr>
                <a:srgbClr val="FF0000"/>
              </a:buClr>
              <a:buFont typeface="Webdings" pitchFamily="18" charset="2"/>
              <a:buChar char="ñ"/>
            </a:pPr>
            <a:r>
              <a:rPr lang="el-GR" dirty="0" smtClean="0"/>
              <a:t>   Το </a:t>
            </a:r>
            <a:r>
              <a:rPr lang="en-US" b="1" dirty="0" smtClean="0"/>
              <a:t>Challenger</a:t>
            </a:r>
            <a:r>
              <a:rPr lang="el-GR" dirty="0" smtClean="0"/>
              <a:t> που </a:t>
            </a:r>
            <a:r>
              <a:rPr lang="el-GR" dirty="0" smtClean="0"/>
              <a:t>καταστράφηκε 73 δευτερόλεπτα μετά από την εκτόξευση, στις 28 Ιανουαρίου 1986 (7 νεκροί)</a:t>
            </a:r>
          </a:p>
          <a:p>
            <a:pPr lvl="0">
              <a:buClr>
                <a:srgbClr val="FF0000"/>
              </a:buClr>
              <a:buFont typeface="Webdings" pitchFamily="18" charset="2"/>
              <a:buChar char="ñ"/>
            </a:pPr>
            <a:r>
              <a:rPr lang="el-GR" dirty="0" smtClean="0"/>
              <a:t>   Το </a:t>
            </a:r>
            <a:r>
              <a:rPr lang="el-GR" b="1" dirty="0" err="1" smtClean="0"/>
              <a:t>Columbia</a:t>
            </a:r>
            <a:r>
              <a:rPr lang="el-GR" b="1" dirty="0" smtClean="0"/>
              <a:t> </a:t>
            </a:r>
            <a:r>
              <a:rPr lang="el-GR" dirty="0" smtClean="0"/>
              <a:t>που </a:t>
            </a:r>
            <a:r>
              <a:rPr lang="el-GR" dirty="0" smtClean="0"/>
              <a:t>διαλύθηκε κατά τη διάρκεια της </a:t>
            </a:r>
            <a:r>
              <a:rPr lang="el-GR" dirty="0" err="1" smtClean="0"/>
              <a:t>επανεισόδου</a:t>
            </a:r>
            <a:r>
              <a:rPr lang="el-GR" dirty="0" smtClean="0"/>
              <a:t> στις 1 Φεβρουαρίου 2003 (επίσης 7 νεκροί</a:t>
            </a:r>
            <a:r>
              <a:rPr lang="el-GR" dirty="0" smtClean="0"/>
              <a:t>)</a:t>
            </a:r>
            <a:endParaRPr lang="el-GR" dirty="0" smtClean="0"/>
          </a:p>
          <a:p>
            <a:r>
              <a:rPr lang="el-GR" dirty="0" smtClean="0"/>
              <a:t>Οι </a:t>
            </a:r>
            <a:r>
              <a:rPr lang="el-GR" dirty="0" smtClean="0"/>
              <a:t>δυο αυτές καταστροφές δίνουν ένα ποσοστό θνησιμότητας 2% ανά αστροναύτη ανά πτήση, και πιθανότητα αποτυχίας σχεδόν 1 σε κάθε 60 αποστολές. Το αρχικό ποσοστό αποτυχίας, που δεν αναφερόταν σε θανάσιμες ή μη θανάσιμες καταστροφές, ήταν 1 για κάθε 75 αποστολές. Μεταξύ της καταστροφής του </a:t>
            </a:r>
            <a:r>
              <a:rPr lang="el-GR" dirty="0" err="1" smtClean="0"/>
              <a:t>Τσάλλεντζερ</a:t>
            </a:r>
            <a:r>
              <a:rPr lang="el-GR" dirty="0" smtClean="0"/>
              <a:t> και αυτής του Κολούμπια μεσολάβησαν 87 επιτυχημένες αποστολές.</a:t>
            </a:r>
          </a:p>
          <a:p>
            <a:r>
              <a:rPr lang="el-GR" dirty="0" smtClean="0"/>
              <a:t>Αν </a:t>
            </a:r>
            <a:r>
              <a:rPr lang="el-GR" dirty="0" smtClean="0"/>
              <a:t>και οι τεχνικές λεπτομέρειες των δυο ατυχημάτων είναι αρκετά διαφορετικές, τα οργανωτικά προβλήματα παρουσιάζουν αξιοπρόσεκτες ομοιότητες. Και στις δύο περιπτώσεις, οι μηχανικοί εξέφρασαν έντονες ανησυχίες για τα πιθανά προβλήματα αλλά αυτές οι ανησυχίες δεν κοινοποιήθηκαν κατάλληλα ή δεν έγιναν κατανοητές από τα ανώτερα στελέχη της NASA. Και στις δύο περιπτώσεις το όχημα είχε εκ των προτέρων εμφανίσει προειδοποιητικά σημάδια για τα προβλήματα.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0"/>
            <a:ext cx="8858312" cy="2893100"/>
          </a:xfrm>
          <a:prstGeom prst="rect">
            <a:avLst/>
          </a:prstGeom>
          <a:noFill/>
        </p:spPr>
        <p:txBody>
          <a:bodyPr wrap="square" rtlCol="0">
            <a:spAutoFit/>
          </a:bodyPr>
          <a:lstStyle/>
          <a:p>
            <a:r>
              <a:rPr lang="el-GR" dirty="0" smtClean="0"/>
              <a:t>   Το </a:t>
            </a:r>
            <a:r>
              <a:rPr lang="el-GR" sz="2000" b="1" dirty="0" err="1" smtClean="0"/>
              <a:t>Challenger</a:t>
            </a:r>
            <a:r>
              <a:rPr lang="el-GR" dirty="0" smtClean="0"/>
              <a:t> ολοκλήρωσε με επιτυχία εννέα διαστημικές αποστολές πριν το τραγικό ατύχημα της 28ης Ιανουαρίου του 1986.</a:t>
            </a:r>
            <a:r>
              <a:rPr lang="el-GR" dirty="0" smtClean="0"/>
              <a:t>   </a:t>
            </a:r>
          </a:p>
          <a:p>
            <a:r>
              <a:rPr lang="el-GR" dirty="0" smtClean="0"/>
              <a:t>   Το </a:t>
            </a:r>
            <a:r>
              <a:rPr lang="el-GR" dirty="0" err="1" smtClean="0"/>
              <a:t>Challenger</a:t>
            </a:r>
            <a:r>
              <a:rPr lang="el-GR" dirty="0" smtClean="0"/>
              <a:t> </a:t>
            </a:r>
            <a:r>
              <a:rPr lang="el-GR" dirty="0" err="1" smtClean="0"/>
              <a:t>εξεράγει</a:t>
            </a:r>
            <a:r>
              <a:rPr lang="el-GR" dirty="0" smtClean="0"/>
              <a:t> σε </a:t>
            </a:r>
            <a:r>
              <a:rPr lang="el-GR" dirty="0" smtClean="0"/>
              <a:t>ύψος 14,6 </a:t>
            </a:r>
            <a:r>
              <a:rPr lang="el-GR" dirty="0" err="1" smtClean="0"/>
              <a:t>χλμ</a:t>
            </a:r>
            <a:r>
              <a:rPr lang="el-GR" dirty="0" smtClean="0"/>
              <a:t>. και μεταδόθηκε ζωντανά από την τηλεόραση κυρίως λόγω της συμμετοχής της </a:t>
            </a:r>
            <a:r>
              <a:rPr lang="el-GR" dirty="0" err="1" smtClean="0"/>
              <a:t>Μακόλιφ</a:t>
            </a:r>
            <a:r>
              <a:rPr lang="el-GR" dirty="0" smtClean="0"/>
              <a:t>. Τα </a:t>
            </a:r>
            <a:r>
              <a:rPr lang="el-GR" dirty="0" smtClean="0"/>
              <a:t>πυκνά σύννεφα </a:t>
            </a:r>
            <a:r>
              <a:rPr lang="el-GR" dirty="0" smtClean="0"/>
              <a:t>καπνού και τα χιλιάδες κομμάτια που εκτοξεύθηκαν άφησαν εμβρόντητους τους εκατομμύρια Αμερικανούς που παρακολουθούσαν</a:t>
            </a:r>
            <a:r>
              <a:rPr lang="el-GR" dirty="0" smtClean="0"/>
              <a:t>.</a:t>
            </a:r>
          </a:p>
          <a:p>
            <a:r>
              <a:rPr lang="el-GR" dirty="0" smtClean="0"/>
              <a:t>   Αιτία </a:t>
            </a:r>
            <a:r>
              <a:rPr lang="el-GR" dirty="0" smtClean="0"/>
              <a:t>για την καταστροφή του </a:t>
            </a:r>
            <a:r>
              <a:rPr lang="el-GR" dirty="0" err="1" smtClean="0"/>
              <a:t>Challenger</a:t>
            </a:r>
            <a:r>
              <a:rPr lang="el-GR" dirty="0" smtClean="0"/>
              <a:t> ήταν μία κακοσχεδιασμένη βαλβίδα </a:t>
            </a:r>
            <a:r>
              <a:rPr lang="el-GR" dirty="0" smtClean="0"/>
              <a:t>ασφαλείας (O-</a:t>
            </a:r>
            <a:r>
              <a:rPr lang="el-GR" dirty="0" err="1" smtClean="0"/>
              <a:t>rin</a:t>
            </a:r>
            <a:r>
              <a:rPr lang="el-GR" dirty="0" smtClean="0"/>
              <a:t>g</a:t>
            </a:r>
            <a:r>
              <a:rPr lang="el-GR" dirty="0" smtClean="0"/>
              <a:t>) στον συμπαγή ενισχυτή εκτόξευσης της ακάτου. </a:t>
            </a:r>
            <a:r>
              <a:rPr lang="en-US" dirty="0" smtClean="0"/>
              <a:t> </a:t>
            </a:r>
            <a:r>
              <a:rPr lang="el-GR" dirty="0" smtClean="0"/>
              <a:t> </a:t>
            </a:r>
          </a:p>
          <a:p>
            <a:endParaRPr lang="el-GR" dirty="0" smtClean="0"/>
          </a:p>
          <a:p>
            <a:endParaRPr lang="el-GR" dirty="0"/>
          </a:p>
        </p:txBody>
      </p:sp>
      <p:pic>
        <p:nvPicPr>
          <p:cNvPr id="3" name="2 - Εικόνα" descr="nasa-30-xronia-diastimika-leoforeia-13.jpg"/>
          <p:cNvPicPr>
            <a:picLocks noChangeAspect="1"/>
          </p:cNvPicPr>
          <p:nvPr/>
        </p:nvPicPr>
        <p:blipFill>
          <a:blip r:embed="rId2" cstate="print"/>
          <a:stretch>
            <a:fillRect/>
          </a:stretch>
        </p:blipFill>
        <p:spPr>
          <a:xfrm>
            <a:off x="0" y="2714620"/>
            <a:ext cx="4929222" cy="3929090"/>
          </a:xfrm>
          <a:prstGeom prst="rect">
            <a:avLst/>
          </a:prstGeom>
        </p:spPr>
      </p:pic>
      <p:pic>
        <p:nvPicPr>
          <p:cNvPr id="4" name="3 - Εικόνα" descr="nasa-30-xronia-diastimika-leoforeia-11.jpg"/>
          <p:cNvPicPr>
            <a:picLocks noChangeAspect="1"/>
          </p:cNvPicPr>
          <p:nvPr/>
        </p:nvPicPr>
        <p:blipFill>
          <a:blip r:embed="rId3" cstate="print"/>
          <a:stretch>
            <a:fillRect/>
          </a:stretch>
        </p:blipFill>
        <p:spPr>
          <a:xfrm>
            <a:off x="3857620" y="2571744"/>
            <a:ext cx="5136250" cy="41434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0"/>
            <a:ext cx="8858312" cy="1231106"/>
          </a:xfrm>
          <a:prstGeom prst="rect">
            <a:avLst/>
          </a:prstGeom>
          <a:noFill/>
        </p:spPr>
        <p:txBody>
          <a:bodyPr wrap="square" rtlCol="0">
            <a:spAutoFit/>
          </a:bodyPr>
          <a:lstStyle/>
          <a:p>
            <a:r>
              <a:rPr lang="el-GR" dirty="0" smtClean="0"/>
              <a:t>Τ</a:t>
            </a:r>
            <a:r>
              <a:rPr lang="el-GR" dirty="0" smtClean="0"/>
              <a:t>ο </a:t>
            </a:r>
            <a:r>
              <a:rPr lang="el-GR" dirty="0" smtClean="0"/>
              <a:t>διαστημικό λεωφορείο </a:t>
            </a:r>
            <a:r>
              <a:rPr lang="en-US" dirty="0" smtClean="0"/>
              <a:t>Challenger </a:t>
            </a:r>
            <a:r>
              <a:rPr lang="el-GR" dirty="0" smtClean="0"/>
              <a:t>εξερράγη μόλις 73 </a:t>
            </a:r>
            <a:r>
              <a:rPr lang="el-GR" dirty="0" smtClean="0"/>
              <a:t>δευτερόλεπτα από την </a:t>
            </a:r>
            <a:r>
              <a:rPr lang="el-GR" dirty="0" smtClean="0"/>
              <a:t>απογείωση τερματίζοντας άδοξα </a:t>
            </a:r>
            <a:r>
              <a:rPr lang="el-GR" dirty="0" smtClean="0"/>
              <a:t>τη ζωή τους επταμελούς πληρώματος του, μεταξύ των οποίων και η δασκάλα, η </a:t>
            </a:r>
            <a:r>
              <a:rPr lang="el-GR" dirty="0" err="1" smtClean="0"/>
              <a:t>Κρίστα</a:t>
            </a:r>
            <a:r>
              <a:rPr lang="el-GR" dirty="0" smtClean="0"/>
              <a:t> </a:t>
            </a:r>
            <a:r>
              <a:rPr lang="el-GR" dirty="0" err="1" smtClean="0"/>
              <a:t>Μακόλιφ</a:t>
            </a:r>
            <a:r>
              <a:rPr lang="el-GR" dirty="0" smtClean="0"/>
              <a:t> (δεύτερη από αριστερά στην επάνω σειρά). Μάλιστα, ήταν η πρώτη φορά που σε μία διαστημική αποστολή συμμετείχε μία… κοινή θνητή.</a:t>
            </a:r>
            <a:endParaRPr lang="el-GR" dirty="0"/>
          </a:p>
        </p:txBody>
      </p:sp>
      <p:pic>
        <p:nvPicPr>
          <p:cNvPr id="4" name="3 - Εικόνα" descr="nasa-30-xronia-diastimika-leoforeia-12.jpg"/>
          <p:cNvPicPr>
            <a:picLocks noChangeAspect="1"/>
          </p:cNvPicPr>
          <p:nvPr/>
        </p:nvPicPr>
        <p:blipFill>
          <a:blip r:embed="rId2" cstate="print"/>
          <a:stretch>
            <a:fillRect/>
          </a:stretch>
        </p:blipFill>
        <p:spPr>
          <a:xfrm>
            <a:off x="428596" y="1500174"/>
            <a:ext cx="8143932" cy="51022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40444"/>
          </a:xfrm>
        </p:spPr>
        <p:txBody>
          <a:bodyPr>
            <a:normAutofit/>
          </a:bodyPr>
          <a:lstStyle/>
          <a:p>
            <a:r>
              <a:rPr lang="el-GR" sz="5400" b="1" dirty="0" smtClean="0"/>
              <a:t>Τα </a:t>
            </a:r>
            <a:r>
              <a:rPr lang="el-GR" sz="5400" b="1" dirty="0" smtClean="0"/>
              <a:t>πιο πρόσφατα </a:t>
            </a:r>
            <a:r>
              <a:rPr lang="el-GR" sz="5400" b="1" dirty="0" smtClean="0"/>
              <a:t>άλματα του ανθρώπου στο διάστημα</a:t>
            </a:r>
            <a:endParaRPr lang="el-GR" sz="5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214290"/>
            <a:ext cx="8715436" cy="2400657"/>
          </a:xfrm>
          <a:prstGeom prst="rect">
            <a:avLst/>
          </a:prstGeom>
          <a:noFill/>
        </p:spPr>
        <p:txBody>
          <a:bodyPr wrap="square" rtlCol="0">
            <a:spAutoFit/>
          </a:bodyPr>
          <a:lstStyle/>
          <a:p>
            <a:pPr marL="342900" indent="-342900"/>
            <a:r>
              <a:rPr lang="en-US" b="1" dirty="0" smtClean="0">
                <a:solidFill>
                  <a:srgbClr val="FF0000"/>
                </a:solidFill>
              </a:rPr>
              <a:t>1.	</a:t>
            </a:r>
            <a:r>
              <a:rPr lang="el-GR" dirty="0" smtClean="0"/>
              <a:t>Κανένα </a:t>
            </a:r>
            <a:r>
              <a:rPr lang="el-GR" dirty="0" smtClean="0"/>
              <a:t>σκάφος δεν είχε καταφέρει αν διασχίσει όλη την διαδρομή μέχρι τον Πλούτωνα, αλλά το  </a:t>
            </a:r>
            <a:r>
              <a:rPr lang="el-GR" dirty="0" err="1" smtClean="0"/>
              <a:t>New</a:t>
            </a:r>
            <a:r>
              <a:rPr lang="el-GR" dirty="0" smtClean="0"/>
              <a:t> </a:t>
            </a:r>
            <a:r>
              <a:rPr lang="el-GR" dirty="0" err="1" smtClean="0"/>
              <a:t>Horizons</a:t>
            </a:r>
            <a:r>
              <a:rPr lang="el-GR" dirty="0" smtClean="0"/>
              <a:t>, είχε ως στόχο να το αλλάξει αυτό. Το σκάφος, λοιπόν, ξεκίνησε το μακρινό του ταξίδι το 2006 και αναμένεται να φτάσει στην τροχιά του πιο μικροσκοπικού πλανήτη του ηλιακού μας συστήματος τον Ιούνιο 2015. Η παρακάτω εικόνα απεικονίζει το σκάφος να προσπερνά τον πλανήτη Δία.</a:t>
            </a:r>
          </a:p>
          <a:p>
            <a:endParaRPr lang="el-GR" sz="2000" dirty="0" smtClean="0">
              <a:latin typeface="Times New Roman"/>
            </a:endParaRPr>
          </a:p>
          <a:p>
            <a:pPr marL="457200" indent="-457200"/>
            <a:endParaRPr lang="el-GR" sz="2000" dirty="0"/>
          </a:p>
          <a:p>
            <a:endParaRPr lang="el-GR" sz="2000" b="1" dirty="0"/>
          </a:p>
        </p:txBody>
      </p:sp>
      <p:pic>
        <p:nvPicPr>
          <p:cNvPr id="3" name="2 - Εικόνα" descr="1.jpg"/>
          <p:cNvPicPr>
            <a:picLocks noChangeAspect="1"/>
          </p:cNvPicPr>
          <p:nvPr/>
        </p:nvPicPr>
        <p:blipFill>
          <a:blip r:embed="rId2" cstate="print"/>
          <a:stretch>
            <a:fillRect/>
          </a:stretch>
        </p:blipFill>
        <p:spPr>
          <a:xfrm>
            <a:off x="1357290" y="2857496"/>
            <a:ext cx="6286500" cy="35528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0"/>
            <a:ext cx="8858312" cy="2031325"/>
          </a:xfrm>
          <a:prstGeom prst="rect">
            <a:avLst/>
          </a:prstGeom>
          <a:noFill/>
        </p:spPr>
        <p:txBody>
          <a:bodyPr wrap="square" rtlCol="0">
            <a:spAutoFit/>
          </a:bodyPr>
          <a:lstStyle/>
          <a:p>
            <a:pPr marL="342900" indent="-342900"/>
            <a:r>
              <a:rPr lang="el-GR" b="1" dirty="0" smtClean="0">
                <a:solidFill>
                  <a:srgbClr val="FF0000"/>
                </a:solidFill>
              </a:rPr>
              <a:t>2.</a:t>
            </a:r>
            <a:r>
              <a:rPr lang="el-GR" dirty="0" smtClean="0">
                <a:solidFill>
                  <a:srgbClr val="FF0000"/>
                </a:solidFill>
              </a:rPr>
              <a:t>	</a:t>
            </a:r>
            <a:r>
              <a:rPr lang="el-GR" dirty="0" smtClean="0"/>
              <a:t>Το </a:t>
            </a:r>
            <a:r>
              <a:rPr lang="el-GR" dirty="0"/>
              <a:t>σκάφος </a:t>
            </a:r>
            <a:r>
              <a:rPr lang="el-GR" dirty="0" err="1"/>
              <a:t>Dawn</a:t>
            </a:r>
            <a:r>
              <a:rPr lang="el-GR" dirty="0"/>
              <a:t> (Αυγή), έχει τεθεί σε τροχιά γύρω από τον αστεροειδή </a:t>
            </a:r>
            <a:r>
              <a:rPr lang="el-GR" dirty="0" smtClean="0"/>
              <a:t>Εστία και </a:t>
            </a:r>
            <a:r>
              <a:rPr lang="el-GR" dirty="0" smtClean="0"/>
              <a:t>τον  </a:t>
            </a:r>
            <a:r>
              <a:rPr lang="el-GR" dirty="0" smtClean="0"/>
              <a:t>πλανήτη </a:t>
            </a:r>
            <a:r>
              <a:rPr lang="el-GR" dirty="0"/>
              <a:t>νάνο, Δήμητρα, οι δύο πλανήτες ανήκουν στη ζώνη των </a:t>
            </a:r>
            <a:r>
              <a:rPr lang="el-GR" dirty="0" smtClean="0"/>
              <a:t>αστεροειδών</a:t>
            </a:r>
            <a:r>
              <a:rPr lang="el-GR" dirty="0"/>
              <a:t>, </a:t>
            </a:r>
            <a:r>
              <a:rPr lang="el-GR" dirty="0" smtClean="0"/>
              <a:t>που </a:t>
            </a:r>
            <a:r>
              <a:rPr lang="el-GR" dirty="0"/>
              <a:t>βρίσκονται μεταξύ των πλανητών Δία και Άρη. Αναμένεται πως </a:t>
            </a:r>
            <a:r>
              <a:rPr lang="el-GR" dirty="0" smtClean="0"/>
              <a:t>η </a:t>
            </a:r>
            <a:r>
              <a:rPr lang="el-GR" dirty="0"/>
              <a:t>αποστολή </a:t>
            </a:r>
            <a:r>
              <a:rPr lang="el-GR" dirty="0" smtClean="0"/>
              <a:t>θα </a:t>
            </a:r>
            <a:r>
              <a:rPr lang="el-GR" dirty="0"/>
              <a:t>παρέχει στους επιστήμονες νέα γνώση για το πώς διαμορφώθηκε </a:t>
            </a:r>
            <a:r>
              <a:rPr lang="el-GR" dirty="0" smtClean="0"/>
              <a:t>το </a:t>
            </a:r>
            <a:r>
              <a:rPr lang="el-GR" dirty="0"/>
              <a:t>ηλιακό </a:t>
            </a:r>
            <a:r>
              <a:rPr lang="el-GR" dirty="0" smtClean="0"/>
              <a:t>σύστημα</a:t>
            </a:r>
            <a:r>
              <a:rPr lang="el-GR" dirty="0"/>
              <a:t>  και πως εξελίχθηκε. Ξεκίνησε το 2007 και έφτασε στο </a:t>
            </a:r>
            <a:r>
              <a:rPr lang="el-GR" dirty="0" err="1" smtClean="0"/>
              <a:t>νανοπλανήτη</a:t>
            </a:r>
            <a:r>
              <a:rPr lang="el-GR" dirty="0" smtClean="0"/>
              <a:t> </a:t>
            </a:r>
            <a:r>
              <a:rPr lang="el-GR" dirty="0" smtClean="0"/>
              <a:t>Δήμητρα </a:t>
            </a:r>
            <a:r>
              <a:rPr lang="el-GR" dirty="0"/>
              <a:t>στις αρχές του </a:t>
            </a:r>
            <a:r>
              <a:rPr lang="el-GR" dirty="0" smtClean="0"/>
              <a:t>έτους 2014.</a:t>
            </a:r>
            <a:endParaRPr lang="el-GR" dirty="0"/>
          </a:p>
          <a:p>
            <a:endParaRPr lang="el-GR" dirty="0"/>
          </a:p>
        </p:txBody>
      </p:sp>
      <p:pic>
        <p:nvPicPr>
          <p:cNvPr id="3" name="2 - Εικόνα" descr="2.jpg"/>
          <p:cNvPicPr>
            <a:picLocks noChangeAspect="1"/>
          </p:cNvPicPr>
          <p:nvPr/>
        </p:nvPicPr>
        <p:blipFill>
          <a:blip r:embed="rId2" cstate="print"/>
          <a:stretch>
            <a:fillRect/>
          </a:stretch>
        </p:blipFill>
        <p:spPr>
          <a:xfrm>
            <a:off x="1142976" y="2143116"/>
            <a:ext cx="7000924" cy="428628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661</Words>
  <Application>Microsoft Office PowerPoint</Application>
  <PresentationFormat>Προβολή στην οθόνη (4:3)</PresentationFormat>
  <Paragraphs>31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Όλες οι αποστολές </vt:lpstr>
      <vt:lpstr>Οι μεγαλήτερες αποτυχίες</vt:lpstr>
      <vt:lpstr>Διαφάνεια 3</vt:lpstr>
      <vt:lpstr>Διαφάνεια 4</vt:lpstr>
      <vt:lpstr>Διαφάνεια 5</vt:lpstr>
      <vt:lpstr>Διαφάνεια 6</vt:lpstr>
      <vt:lpstr>Τα πιο πρόσφατα άλματα του ανθρώπου στο διάστημα</vt:lpstr>
      <vt:lpstr>Διαφάνεια 8</vt:lpstr>
      <vt:lpstr>Διαφάνεια 9</vt:lpstr>
      <vt:lpstr>Διαφάνεια 10</vt:lpstr>
      <vt:lpstr>Διαφάνεια 11</vt:lpstr>
      <vt:lpstr>Διαφάνεια 12</vt:lpstr>
      <vt:lpstr>Διαφάνεια 13</vt:lpstr>
      <vt:lpstr>Τα πιο ακριβά Space Projects όλων των εποχών</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Ολες οι αποστολες</dc:title>
  <dc:creator>user</dc:creator>
  <cp:lastModifiedBy>user</cp:lastModifiedBy>
  <cp:revision>43</cp:revision>
  <dcterms:created xsi:type="dcterms:W3CDTF">2015-12-25T13:39:17Z</dcterms:created>
  <dcterms:modified xsi:type="dcterms:W3CDTF">2015-12-26T16:44:57Z</dcterms:modified>
</cp:coreProperties>
</file>