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4DD5B6D-F607-4B1D-BA50-FD95EA7EE77E}" type="datetimeFigureOut">
              <a:rPr lang="el-GR" smtClean="0"/>
              <a:t>28/2/2016</a:t>
            </a:fld>
            <a:endParaRPr lang="el-GR"/>
          </a:p>
        </p:txBody>
      </p:sp>
      <p:sp>
        <p:nvSpPr>
          <p:cNvPr id="17" name="Footer Placeholder 16"/>
          <p:cNvSpPr>
            <a:spLocks noGrp="1"/>
          </p:cNvSpPr>
          <p:nvPr>
            <p:ph type="ftr" sz="quarter" idx="11"/>
          </p:nvPr>
        </p:nvSpPr>
        <p:spPr/>
        <p:txBody>
          <a:bodyPr/>
          <a:lstStyle/>
          <a:p>
            <a:endParaRPr lang="el-GR"/>
          </a:p>
        </p:txBody>
      </p:sp>
      <p:sp>
        <p:nvSpPr>
          <p:cNvPr id="29" name="Slide Number Placeholder 28"/>
          <p:cNvSpPr>
            <a:spLocks noGrp="1"/>
          </p:cNvSpPr>
          <p:nvPr>
            <p:ph type="sldNum" sz="quarter" idx="12"/>
          </p:nvPr>
        </p:nvSpPr>
        <p:spPr/>
        <p:txBody>
          <a:bodyPr/>
          <a:lstStyle/>
          <a:p>
            <a:fld id="{D387743A-0D2D-4F67-9EB8-1C0EB28D9746}" type="slidenum">
              <a:rPr lang="el-GR" smtClean="0"/>
              <a:t>‹#›</a:t>
            </a:fld>
            <a:endParaRPr lang="el-G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DD5B6D-F607-4B1D-BA50-FD95EA7EE77E}" type="datetimeFigureOut">
              <a:rPr lang="el-GR" smtClean="0"/>
              <a:t>28/2/2016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DD5B6D-F607-4B1D-BA50-FD95EA7EE77E}" type="datetimeFigureOut">
              <a:rPr lang="el-GR" smtClean="0"/>
              <a:t>28/2/2016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DD5B6D-F607-4B1D-BA50-FD95EA7EE77E}" type="datetimeFigureOut">
              <a:rPr lang="el-GR" smtClean="0"/>
              <a:t>28/2/2016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DD5B6D-F607-4B1D-BA50-FD95EA7EE77E}" type="datetimeFigureOut">
              <a:rPr lang="el-GR" smtClean="0"/>
              <a:t>28/2/2016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7924800" y="6416675"/>
            <a:ext cx="762000" cy="365125"/>
          </a:xfrm>
        </p:spPr>
        <p:txBody>
          <a:bodyPr/>
          <a:lstStyle/>
          <a:p>
            <a:fld id="{D387743A-0D2D-4F67-9EB8-1C0EB28D974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DD5B6D-F607-4B1D-BA50-FD95EA7EE77E}" type="datetimeFigureOut">
              <a:rPr lang="el-GR" smtClean="0"/>
              <a:t>28/2/2016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DD5B6D-F607-4B1D-BA50-FD95EA7EE77E}" type="datetimeFigureOut">
              <a:rPr lang="el-GR" smtClean="0"/>
              <a:t>28/2/2016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DD5B6D-F607-4B1D-BA50-FD95EA7EE77E}" type="datetimeFigureOut">
              <a:rPr lang="el-GR" smtClean="0"/>
              <a:t>28/2/2016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D5B6D-F607-4B1D-BA50-FD95EA7EE77E}" type="datetimeFigureOut">
              <a:rPr lang="el-GR" smtClean="0"/>
              <a:t>28/2/2016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DD5B6D-F607-4B1D-BA50-FD95EA7EE77E}" type="datetimeFigureOut">
              <a:rPr lang="el-GR" smtClean="0"/>
              <a:t>28/2/2016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DD5B6D-F607-4B1D-BA50-FD95EA7EE77E}" type="datetimeFigureOut">
              <a:rPr lang="el-GR" smtClean="0"/>
              <a:t>28/2/2016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87743A-0D2D-4F67-9EB8-1C0EB28D9746}"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DD5B6D-F607-4B1D-BA50-FD95EA7EE77E}" type="datetimeFigureOut">
              <a:rPr lang="el-GR" smtClean="0"/>
              <a:t>28/2/2016</a:t>
            </a:fld>
            <a:endParaRPr lang="el-G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87743A-0D2D-4F67-9EB8-1C0EB28D9746}"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428604"/>
            <a:ext cx="8229600" cy="1343036"/>
          </a:xfrm>
        </p:spPr>
        <p:txBody>
          <a:bodyPr>
            <a:normAutofit fontScale="90000"/>
          </a:bodyPr>
          <a:lstStyle/>
          <a:p>
            <a:r>
              <a:rPr lang="el-GR" dirty="0" smtClean="0">
                <a:solidFill>
                  <a:schemeClr val="tx1">
                    <a:lumMod val="85000"/>
                  </a:schemeClr>
                </a:solidFill>
              </a:rPr>
              <a:t>Προορισμοσ ... το αγνωστο</a:t>
            </a:r>
            <a:endParaRPr lang="el-GR" dirty="0">
              <a:solidFill>
                <a:schemeClr val="tx1">
                  <a:lumMod val="85000"/>
                </a:schemeClr>
              </a:solidFill>
            </a:endParaRPr>
          </a:p>
        </p:txBody>
      </p:sp>
      <p:sp>
        <p:nvSpPr>
          <p:cNvPr id="3" name="Subtitle 2"/>
          <p:cNvSpPr>
            <a:spLocks noGrp="1"/>
          </p:cNvSpPr>
          <p:nvPr>
            <p:ph type="subTitle" idx="1"/>
          </p:nvPr>
        </p:nvSpPr>
        <p:spPr>
          <a:xfrm>
            <a:off x="1428728" y="2428868"/>
            <a:ext cx="6400800" cy="1752600"/>
          </a:xfrm>
        </p:spPr>
        <p:txBody>
          <a:bodyPr>
            <a:noAutofit/>
          </a:bodyPr>
          <a:lstStyle/>
          <a:p>
            <a:r>
              <a:rPr lang="el-GR" sz="3600" b="1" dirty="0" smtClean="0">
                <a:solidFill>
                  <a:schemeClr val="tx1">
                    <a:lumMod val="85000"/>
                  </a:schemeClr>
                </a:solidFill>
              </a:rPr>
              <a:t>Διερευνητική εργασία </a:t>
            </a:r>
          </a:p>
          <a:p>
            <a:r>
              <a:rPr lang="el-GR" sz="3600" b="1" dirty="0" smtClean="0">
                <a:solidFill>
                  <a:schemeClr val="tx1">
                    <a:lumMod val="85000"/>
                  </a:schemeClr>
                </a:solidFill>
              </a:rPr>
              <a:t>2015-2016</a:t>
            </a:r>
          </a:p>
          <a:p>
            <a:r>
              <a:rPr lang="el-GR" sz="3600" b="1" dirty="0" smtClean="0">
                <a:solidFill>
                  <a:schemeClr val="tx1">
                    <a:lumMod val="85000"/>
                  </a:schemeClr>
                </a:solidFill>
              </a:rPr>
              <a:t>Β1</a:t>
            </a:r>
            <a:endParaRPr lang="el-GR" sz="3600" b="1" dirty="0">
              <a:solidFill>
                <a:schemeClr val="tx1">
                  <a:lumMod val="85000"/>
                </a:schemeClr>
              </a:solidFill>
            </a:endParaRPr>
          </a:p>
        </p:txBody>
      </p:sp>
      <p:pic>
        <p:nvPicPr>
          <p:cNvPr id="7" name="Picture 6" descr="6.jpg"/>
          <p:cNvPicPr>
            <a:picLocks noChangeAspect="1"/>
          </p:cNvPicPr>
          <p:nvPr/>
        </p:nvPicPr>
        <p:blipFill>
          <a:blip r:embed="rId2"/>
          <a:stretch>
            <a:fillRect/>
          </a:stretch>
        </p:blipFill>
        <p:spPr>
          <a:xfrm>
            <a:off x="5357818" y="4143380"/>
            <a:ext cx="3633781" cy="24199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ΠΡΟΣΦΥΓΙΚΟ ΖΗΤΗΜΑ </a:t>
            </a:r>
            <a:endParaRPr lang="el-GR" dirty="0"/>
          </a:p>
        </p:txBody>
      </p:sp>
      <p:sp>
        <p:nvSpPr>
          <p:cNvPr id="3" name="Content Placeholder 2"/>
          <p:cNvSpPr>
            <a:spLocks noGrp="1"/>
          </p:cNvSpPr>
          <p:nvPr>
            <p:ph idx="1"/>
          </p:nvPr>
        </p:nvSpPr>
        <p:spPr/>
        <p:txBody>
          <a:bodyPr>
            <a:normAutofit fontScale="85000" lnSpcReduction="20000"/>
          </a:bodyPr>
          <a:lstStyle/>
          <a:p>
            <a:pPr>
              <a:buNone/>
            </a:pPr>
            <a:r>
              <a:rPr lang="el-GR" dirty="0" smtClean="0"/>
              <a:t>Το καλοκαίρι του 2015 ορισμένα από τα νησιά του Αιγαίου (κυρίως η Λέσβος, η Χίος, η Κως, η Λέρος και η Σάμος) δέχθηκαν ένα τεράστιο κύμα προσφύγων, που ξεπερνούσε κατά πολύ τις υπάρχουσες δυνατότητές τους σε υποδοχή και φιλοξενία. Χαρακτηριστικά, μόνο τον περασμένο Ιούλιο η Λέσβος  δέχθηκε σχεδόν 55 χιλιάδες μεταναστεύοντες ανθρώπους, ενώ ο αριθμός των αφίξεων στο νησί ολόκληρο το 2014 ήταν σχεδόν 12 χιλιάδες και το 2013 λιγότεροι από 4 χιλιάδες</a:t>
            </a:r>
            <a:r>
              <a:rPr lang="el-GR" dirty="0" smtClean="0"/>
              <a:t>! </a:t>
            </a:r>
            <a:r>
              <a:rPr lang="el-GR" dirty="0" smtClean="0"/>
              <a:t>Αυτό το καλοκαίρι βιώσαμε όψεις μιας αληθινής ανθρωπιστικής κρίσης: μια κατάσταση που θα είχε γίνει τραγική, αν δεν είχαν κινητοποιηθεί αυτενεργώς και ποικιλοτρόπως εκατοντάδες αλληλέγγυοι εθελοντές για να βοηθήσουν με χίλιους τρόπους τους κατατρεγμένους που κατευθύνονται προς την Ευρώπη από την Μέση Ανατολή, την Κεντρική και Νότια Ασία και τη Βόρεια Αφρική.</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38"/>
            <a:ext cx="8229600" cy="1143000"/>
          </a:xfrm>
        </p:spPr>
        <p:txBody>
          <a:bodyPr/>
          <a:lstStyle/>
          <a:p>
            <a:r>
              <a:rPr lang="el-GR" u="sng" dirty="0" smtClean="0"/>
              <a:t>ΕΛΛΑΔΑ</a:t>
            </a:r>
            <a:endParaRPr lang="el-GR" u="sng" dirty="0"/>
          </a:p>
        </p:txBody>
      </p:sp>
      <p:pic>
        <p:nvPicPr>
          <p:cNvPr id="4" name="Picture 3" descr="8.jpg"/>
          <p:cNvPicPr>
            <a:picLocks noChangeAspect="1"/>
          </p:cNvPicPr>
          <p:nvPr/>
        </p:nvPicPr>
        <p:blipFill>
          <a:blip r:embed="rId2"/>
          <a:stretch>
            <a:fillRect/>
          </a:stretch>
        </p:blipFill>
        <p:spPr>
          <a:xfrm>
            <a:off x="2071670" y="802532"/>
            <a:ext cx="5143536" cy="3174332"/>
          </a:xfrm>
          <a:prstGeom prst="rect">
            <a:avLst/>
          </a:prstGeom>
        </p:spPr>
      </p:pic>
      <p:sp>
        <p:nvSpPr>
          <p:cNvPr id="5" name="Rectangle 4"/>
          <p:cNvSpPr/>
          <p:nvPr/>
        </p:nvSpPr>
        <p:spPr>
          <a:xfrm>
            <a:off x="0" y="3995678"/>
            <a:ext cx="9144000" cy="2862322"/>
          </a:xfrm>
          <a:prstGeom prst="rect">
            <a:avLst/>
          </a:prstGeom>
        </p:spPr>
        <p:txBody>
          <a:bodyPr wrap="square">
            <a:spAutoFit/>
          </a:bodyPr>
          <a:lstStyle/>
          <a:p>
            <a:r>
              <a:rPr lang="el-GR" dirty="0"/>
              <a:t>Στο παρελθόν, η Ελλάδα, λόγω της κακής οικονομικής κατάστασης, δεν προσέλκυε οικονομικούς μετανάστες αλλά αντίθετα ωθούσε Έλληνες στη μετανάστευση. Η Ελλάδα ως χώρα υποδοχής μεταναστών έγινε την </a:t>
            </a:r>
            <a:r>
              <a:rPr lang="el-GR" dirty="0">
                <a:solidFill>
                  <a:schemeClr val="tx1">
                    <a:lumMod val="95000"/>
                  </a:schemeClr>
                </a:solidFill>
              </a:rPr>
              <a:t>δεκαετία του </a:t>
            </a:r>
            <a:r>
              <a:rPr lang="el-GR" dirty="0" smtClean="0">
                <a:solidFill>
                  <a:schemeClr val="tx1">
                    <a:lumMod val="95000"/>
                  </a:schemeClr>
                </a:solidFill>
              </a:rPr>
              <a:t>1990 </a:t>
            </a:r>
            <a:r>
              <a:rPr lang="el-GR" dirty="0"/>
              <a:t> και τότε ξεκίνησε η διαμόρφωση της μεταναστευτικής πολιτικής. Η μετανάστευση αυξήθηκε το διάστημα 2000-2011 και το </a:t>
            </a:r>
            <a:r>
              <a:rPr lang="el-GR" dirty="0" smtClean="0">
                <a:solidFill>
                  <a:schemeClr val="tx1">
                    <a:lumMod val="95000"/>
                  </a:schemeClr>
                </a:solidFill>
              </a:rPr>
              <a:t>2010 ε</a:t>
            </a:r>
            <a:r>
              <a:rPr lang="el-GR" dirty="0" smtClean="0"/>
              <a:t>κτιμήθηκε </a:t>
            </a:r>
            <a:r>
              <a:rPr lang="el-GR" dirty="0"/>
              <a:t>ότι εισήλθαν στην Ελλάδα γύρω στους 128.000 </a:t>
            </a:r>
            <a:r>
              <a:rPr lang="el-GR" dirty="0" smtClean="0"/>
              <a:t>μετανάστες.Το </a:t>
            </a:r>
            <a:r>
              <a:rPr lang="el-GR" dirty="0"/>
              <a:t>διάστημα 2000-2011 η μετανάστευση γινόταν κυρίως μέσω της </a:t>
            </a:r>
            <a:r>
              <a:rPr lang="el-GR" dirty="0" smtClean="0">
                <a:solidFill>
                  <a:schemeClr val="tx1">
                    <a:lumMod val="95000"/>
                  </a:schemeClr>
                </a:solidFill>
              </a:rPr>
              <a:t>Τουρκίας</a:t>
            </a:r>
            <a:r>
              <a:rPr lang="el-GR" dirty="0">
                <a:solidFill>
                  <a:schemeClr val="tx1">
                    <a:lumMod val="95000"/>
                  </a:schemeClr>
                </a:solidFill>
              </a:rPr>
              <a:t> </a:t>
            </a:r>
            <a:r>
              <a:rPr lang="el-GR" dirty="0" smtClean="0"/>
              <a:t>, </a:t>
            </a:r>
            <a:r>
              <a:rPr lang="el-GR" dirty="0"/>
              <a:t>διαμέσου του </a:t>
            </a:r>
            <a:r>
              <a:rPr lang="el-GR" dirty="0">
                <a:solidFill>
                  <a:schemeClr val="tx1">
                    <a:lumMod val="95000"/>
                  </a:schemeClr>
                </a:solidFill>
              </a:rPr>
              <a:t>Έβρου ποταμού</a:t>
            </a:r>
            <a:r>
              <a:rPr lang="el-GR" dirty="0"/>
              <a:t> (ή και χερσαίως στο μοναδικό κομμάτι των ελληνοτουρκικών συνόρων μεταξύ </a:t>
            </a:r>
            <a:r>
              <a:rPr lang="el-GR" dirty="0">
                <a:solidFill>
                  <a:schemeClr val="tx1">
                    <a:lumMod val="95000"/>
                  </a:schemeClr>
                </a:solidFill>
              </a:rPr>
              <a:t>Νέας </a:t>
            </a:r>
            <a:r>
              <a:rPr lang="el-GR" dirty="0" smtClean="0">
                <a:solidFill>
                  <a:schemeClr val="tx1">
                    <a:lumMod val="95000"/>
                  </a:schemeClr>
                </a:solidFill>
              </a:rPr>
              <a:t>Βύσσας </a:t>
            </a:r>
            <a:r>
              <a:rPr lang="el-GR" dirty="0" smtClean="0"/>
              <a:t>και</a:t>
            </a:r>
            <a:r>
              <a:rPr lang="el-GR" dirty="0"/>
              <a:t> </a:t>
            </a:r>
            <a:r>
              <a:rPr lang="el-GR" dirty="0" smtClean="0">
                <a:solidFill>
                  <a:schemeClr val="tx1">
                    <a:lumMod val="95000"/>
                  </a:schemeClr>
                </a:solidFill>
              </a:rPr>
              <a:t>Καστανιών </a:t>
            </a:r>
            <a:r>
              <a:rPr lang="el-GR" dirty="0" smtClean="0"/>
              <a:t>όπου </a:t>
            </a:r>
            <a:r>
              <a:rPr lang="el-GR" dirty="0"/>
              <a:t>ο </a:t>
            </a:r>
            <a:r>
              <a:rPr lang="el-GR" dirty="0" smtClean="0">
                <a:solidFill>
                  <a:schemeClr val="tx1">
                    <a:lumMod val="95000"/>
                  </a:schemeClr>
                </a:solidFill>
              </a:rPr>
              <a:t>Έβρος</a:t>
            </a:r>
            <a:r>
              <a:rPr lang="el-GR" dirty="0">
                <a:solidFill>
                  <a:schemeClr val="tx1">
                    <a:lumMod val="95000"/>
                  </a:schemeClr>
                </a:solidFill>
              </a:rPr>
              <a:t> </a:t>
            </a:r>
            <a:r>
              <a:rPr lang="el-GR" dirty="0" smtClean="0"/>
              <a:t>διασχίζει </a:t>
            </a:r>
            <a:r>
              <a:rPr lang="el-GR" dirty="0"/>
              <a:t>την </a:t>
            </a:r>
            <a:r>
              <a:rPr lang="el-GR" dirty="0" smtClean="0">
                <a:solidFill>
                  <a:schemeClr val="tx1">
                    <a:lumMod val="95000"/>
                  </a:schemeClr>
                </a:solidFill>
              </a:rPr>
              <a:t>Αδριανούπολη </a:t>
            </a:r>
            <a:r>
              <a:rPr lang="el-GR" dirty="0" smtClean="0"/>
              <a:t>και </a:t>
            </a:r>
            <a:r>
              <a:rPr lang="el-GR" dirty="0"/>
              <a:t>τα σύνορα δεν οριοθετούνται από αυτόν) ή των νησιών του Αιγαίου. Συνήθης σκοπός ήταν η μετάβαση σε κάποια άλλη χώρα της</a:t>
            </a:r>
            <a:r>
              <a:rPr lang="el-GR" dirty="0">
                <a:solidFill>
                  <a:schemeClr val="tx1">
                    <a:lumMod val="95000"/>
                  </a:schemeClr>
                </a:solidFill>
              </a:rPr>
              <a:t> Ευρωπαϊκής </a:t>
            </a:r>
            <a:r>
              <a:rPr lang="el-GR" dirty="0" smtClean="0">
                <a:solidFill>
                  <a:schemeClr val="tx1">
                    <a:lumMod val="95000"/>
                  </a:schemeClr>
                </a:solidFill>
              </a:rPr>
              <a:t>Ένωσης </a:t>
            </a:r>
            <a:r>
              <a:rPr lang="el-GR" dirty="0" smtClean="0"/>
              <a:t>, </a:t>
            </a:r>
            <a:r>
              <a:rPr lang="el-GR" dirty="0"/>
              <a:t>συνήθως μέσω του λιμανιού της </a:t>
            </a:r>
            <a:r>
              <a:rPr lang="el-GR" dirty="0" smtClean="0">
                <a:solidFill>
                  <a:schemeClr val="tx1">
                    <a:lumMod val="95000"/>
                  </a:schemeClr>
                </a:solidFill>
              </a:rPr>
              <a:t>Πάτρας </a:t>
            </a:r>
            <a:r>
              <a:rPr lang="el-GR" dirty="0" smtClean="0"/>
              <a:t>ή </a:t>
            </a:r>
            <a:r>
              <a:rPr lang="el-GR" dirty="0"/>
              <a:t>της </a:t>
            </a:r>
            <a:r>
              <a:rPr lang="el-GR" dirty="0" smtClean="0">
                <a:solidFill>
                  <a:schemeClr val="tx1">
                    <a:lumMod val="95000"/>
                  </a:schemeClr>
                </a:solidFill>
              </a:rPr>
              <a:t>Ηγουμενίτσας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5400" dirty="0" smtClean="0"/>
              <a:t>2015-2016</a:t>
            </a:r>
            <a:endParaRPr lang="el-GR" sz="5400" dirty="0"/>
          </a:p>
        </p:txBody>
      </p:sp>
      <p:sp>
        <p:nvSpPr>
          <p:cNvPr id="3" name="Content Placeholder 2"/>
          <p:cNvSpPr>
            <a:spLocks noGrp="1"/>
          </p:cNvSpPr>
          <p:nvPr>
            <p:ph idx="1"/>
          </p:nvPr>
        </p:nvSpPr>
        <p:spPr>
          <a:xfrm>
            <a:off x="500034" y="1428736"/>
            <a:ext cx="8229600" cy="2257428"/>
          </a:xfrm>
        </p:spPr>
        <p:txBody>
          <a:bodyPr>
            <a:normAutofit fontScale="92500" lnSpcReduction="10000"/>
          </a:bodyPr>
          <a:lstStyle/>
          <a:p>
            <a:pPr>
              <a:buNone/>
            </a:pPr>
            <a:r>
              <a:rPr lang="el-GR" dirty="0" smtClean="0"/>
              <a:t>Η πολεμική κατάσταση στη Συρία, αλλά και η γενικότερη αναταραχή στην ευρύτερη περιοχή, έχουν εξαναγκάσει πάνω από </a:t>
            </a:r>
            <a:r>
              <a:rPr lang="el-GR" dirty="0" smtClean="0"/>
              <a:t>1.000.000 </a:t>
            </a:r>
            <a:r>
              <a:rPr lang="el-GR" dirty="0" smtClean="0"/>
              <a:t>πρόσφυγες και μετανάστες να εγκαταλείψουν τις εστίες τους μέσα στο 2015</a:t>
            </a:r>
            <a:r>
              <a:rPr lang="el-GR" dirty="0" smtClean="0"/>
              <a:t>.</a:t>
            </a:r>
            <a:r>
              <a:rPr lang="el-GR" dirty="0" smtClean="0"/>
              <a:t/>
            </a:r>
            <a:br>
              <a:rPr lang="el-GR" dirty="0" smtClean="0"/>
            </a:br>
            <a:r>
              <a:rPr lang="el-GR" dirty="0" smtClean="0"/>
              <a:t/>
            </a:r>
            <a:br>
              <a:rPr lang="el-GR" dirty="0" smtClean="0"/>
            </a:br>
            <a:endParaRPr lang="el-GR" dirty="0"/>
          </a:p>
        </p:txBody>
      </p:sp>
      <p:sp>
        <p:nvSpPr>
          <p:cNvPr id="4" name="Rectangle 3"/>
          <p:cNvSpPr/>
          <p:nvPr/>
        </p:nvSpPr>
        <p:spPr>
          <a:xfrm>
            <a:off x="1142976" y="3071810"/>
            <a:ext cx="6786610" cy="1477328"/>
          </a:xfrm>
          <a:prstGeom prst="rect">
            <a:avLst/>
          </a:prstGeom>
        </p:spPr>
        <p:txBody>
          <a:bodyPr wrap="square">
            <a:spAutoFit/>
          </a:bodyPr>
          <a:lstStyle/>
          <a:p>
            <a:r>
              <a:rPr lang="el-GR" i="1" dirty="0"/>
              <a:t>Από τις αρχές Οκτωβρίου, περισσότεροι </a:t>
            </a:r>
            <a:r>
              <a:rPr lang="el-GR" i="1" dirty="0" smtClean="0"/>
              <a:t>από200.000 </a:t>
            </a:r>
            <a:r>
              <a:rPr lang="el-GR" i="1" dirty="0"/>
              <a:t>άνθρωποι έφθασαν στην Ελλάδα από την Τουρκία, από τους οποίους </a:t>
            </a:r>
            <a:r>
              <a:rPr lang="el-GR" i="1" dirty="0" smtClean="0"/>
              <a:t>100.000 </a:t>
            </a:r>
            <a:r>
              <a:rPr lang="el-GR" i="1" dirty="0"/>
              <a:t>έφθασαν στη Λέσβο, 22.000 στη Χίο, </a:t>
            </a:r>
            <a:r>
              <a:rPr lang="el-GR" i="1" dirty="0" smtClean="0"/>
              <a:t>24.000 </a:t>
            </a:r>
            <a:r>
              <a:rPr lang="el-GR" i="1" dirty="0"/>
              <a:t>στη Σάμο και περίπου </a:t>
            </a:r>
            <a:r>
              <a:rPr lang="el-GR" i="1" dirty="0" smtClean="0"/>
              <a:t>8.500 </a:t>
            </a:r>
            <a:r>
              <a:rPr lang="el-GR" i="1" dirty="0"/>
              <a:t>στη Λέρο, επισημαίνει η</a:t>
            </a:r>
            <a:br>
              <a:rPr lang="el-GR" i="1" dirty="0"/>
            </a:br>
            <a:endParaRPr lang="el-GR" i="1" dirty="0"/>
          </a:p>
        </p:txBody>
      </p:sp>
      <p:pic>
        <p:nvPicPr>
          <p:cNvPr id="5" name="Picture 4" descr="2.jpg"/>
          <p:cNvPicPr>
            <a:picLocks noChangeAspect="1"/>
          </p:cNvPicPr>
          <p:nvPr/>
        </p:nvPicPr>
        <p:blipFill>
          <a:blip r:embed="rId2"/>
          <a:stretch>
            <a:fillRect/>
          </a:stretch>
        </p:blipFill>
        <p:spPr>
          <a:xfrm>
            <a:off x="214282" y="4357694"/>
            <a:ext cx="4357718" cy="2143140"/>
          </a:xfrm>
          <a:prstGeom prst="rect">
            <a:avLst/>
          </a:prstGeom>
        </p:spPr>
      </p:pic>
      <p:pic>
        <p:nvPicPr>
          <p:cNvPr id="7" name="Picture 6" descr="78.jpg"/>
          <p:cNvPicPr>
            <a:picLocks noChangeAspect="1"/>
          </p:cNvPicPr>
          <p:nvPr/>
        </p:nvPicPr>
        <p:blipFill>
          <a:blip r:embed="rId3"/>
          <a:stretch>
            <a:fillRect/>
          </a:stretch>
        </p:blipFill>
        <p:spPr>
          <a:xfrm>
            <a:off x="4714876" y="4357694"/>
            <a:ext cx="4214810" cy="20749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Ανάγκη για αλληλεγγύη</a:t>
            </a:r>
            <a:endParaRPr lang="el-GR" dirty="0"/>
          </a:p>
        </p:txBody>
      </p:sp>
      <p:sp>
        <p:nvSpPr>
          <p:cNvPr id="3" name="Content Placeholder 2"/>
          <p:cNvSpPr>
            <a:spLocks noGrp="1"/>
          </p:cNvSpPr>
          <p:nvPr>
            <p:ph idx="1"/>
          </p:nvPr>
        </p:nvSpPr>
        <p:spPr/>
        <p:txBody>
          <a:bodyPr/>
          <a:lstStyle/>
          <a:p>
            <a:pPr>
              <a:buNone/>
            </a:pPr>
            <a:r>
              <a:rPr lang="el-GR" sz="2400" dirty="0" smtClean="0"/>
              <a:t>Πλήθος οργανώσεων και συλλογικοτήτων έχουν ενεργοποιηθεί για την υποδοχή τους</a:t>
            </a:r>
            <a:r>
              <a:rPr lang="el-GR" dirty="0" smtClean="0"/>
              <a:t>.</a:t>
            </a:r>
          </a:p>
          <a:p>
            <a:r>
              <a:rPr lang="el-GR" dirty="0" smtClean="0"/>
              <a:t>Γιατροί του κόσμου</a:t>
            </a:r>
          </a:p>
          <a:p>
            <a:r>
              <a:rPr lang="en-US" dirty="0" err="1" smtClean="0"/>
              <a:t>Actionaid</a:t>
            </a:r>
            <a:endParaRPr lang="en-US" dirty="0" smtClean="0"/>
          </a:p>
          <a:p>
            <a:r>
              <a:rPr lang="en-US" dirty="0" smtClean="0"/>
              <a:t>UNICEF</a:t>
            </a:r>
            <a:endParaRPr lang="el-GR" dirty="0" smtClean="0"/>
          </a:p>
          <a:p>
            <a:r>
              <a:rPr lang="el-GR" dirty="0" smtClean="0"/>
              <a:t>Γιατροί χωρίσ σύνορα</a:t>
            </a:r>
          </a:p>
          <a:p>
            <a:r>
              <a:rPr lang="el-GR" dirty="0" smtClean="0"/>
              <a:t>Ερυθρός σταυρός</a:t>
            </a:r>
          </a:p>
          <a:p>
            <a:r>
              <a:rPr lang="el-GR" dirty="0" smtClean="0"/>
              <a:t>Αγκαλία</a:t>
            </a:r>
          </a:p>
          <a:p>
            <a:r>
              <a:rPr lang="en-US" sz="2200" b="1" dirty="0" err="1" smtClean="0"/>
              <a:t>Crowdfunding</a:t>
            </a:r>
            <a:r>
              <a:rPr lang="en-US" sz="2200" b="1" dirty="0" smtClean="0"/>
              <a:t> Lesvos Refugees</a:t>
            </a:r>
          </a:p>
          <a:p>
            <a:endParaRPr lang="el-GR" dirty="0" smtClean="0"/>
          </a:p>
          <a:p>
            <a:endParaRPr lang="en-US" dirty="0" smtClean="0"/>
          </a:p>
          <a:p>
            <a:endParaRPr lang="en-US" dirty="0" smtClean="0"/>
          </a:p>
          <a:p>
            <a:endParaRPr lang="el-GR" dirty="0" smtClean="0"/>
          </a:p>
          <a:p>
            <a:pPr>
              <a:buNone/>
            </a:pPr>
            <a:endParaRPr lang="el-GR" dirty="0" smtClean="0"/>
          </a:p>
          <a:p>
            <a:pPr>
              <a:buNone/>
            </a:pPr>
            <a:endParaRPr lang="el-GR" dirty="0"/>
          </a:p>
        </p:txBody>
      </p:sp>
      <p:sp>
        <p:nvSpPr>
          <p:cNvPr id="4" name="TextBox 3"/>
          <p:cNvSpPr txBox="1"/>
          <p:nvPr/>
        </p:nvSpPr>
        <p:spPr>
          <a:xfrm>
            <a:off x="5357818" y="3429000"/>
            <a:ext cx="3571900" cy="1015663"/>
          </a:xfrm>
          <a:prstGeom prst="rect">
            <a:avLst/>
          </a:prstGeom>
          <a:noFill/>
        </p:spPr>
        <p:txBody>
          <a:bodyPr wrap="square" rtlCol="0">
            <a:spAutoFit/>
          </a:bodyPr>
          <a:lstStyle/>
          <a:p>
            <a:r>
              <a:rPr lang="el-GR" sz="2000" i="1" dirty="0" smtClean="0"/>
              <a:t>Στη μεγάλη αυτη προσπαθεια βοήθησε πλήθος εθελόντων  διαφόρων ηλικιών </a:t>
            </a:r>
            <a:endParaRPr lang="el-GR" sz="2000" i="1" dirty="0"/>
          </a:p>
        </p:txBody>
      </p:sp>
      <p:pic>
        <p:nvPicPr>
          <p:cNvPr id="5" name="Picture 4" descr="0.jpg"/>
          <p:cNvPicPr>
            <a:picLocks noChangeAspect="1"/>
          </p:cNvPicPr>
          <p:nvPr/>
        </p:nvPicPr>
        <p:blipFill>
          <a:blip r:embed="rId2"/>
          <a:stretch>
            <a:fillRect/>
          </a:stretch>
        </p:blipFill>
        <p:spPr>
          <a:xfrm>
            <a:off x="5310180" y="4557708"/>
            <a:ext cx="3619538" cy="21717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ΗΡΩΕΣ ΤΟΥ ΑΙΓΑΙΟΥ</a:t>
            </a:r>
            <a:endParaRPr lang="el-GR" dirty="0"/>
          </a:p>
        </p:txBody>
      </p:sp>
      <p:pic>
        <p:nvPicPr>
          <p:cNvPr id="4" name="Content Placeholder 3" descr="NOBEL-EIRHNHS.png"/>
          <p:cNvPicPr>
            <a:picLocks noGrp="1" noChangeAspect="1"/>
          </p:cNvPicPr>
          <p:nvPr>
            <p:ph idx="1"/>
          </p:nvPr>
        </p:nvPicPr>
        <p:blipFill>
          <a:blip r:embed="rId2"/>
          <a:stretch>
            <a:fillRect/>
          </a:stretch>
        </p:blipFill>
        <p:spPr>
          <a:xfrm>
            <a:off x="928662" y="2857496"/>
            <a:ext cx="7354124" cy="3714776"/>
          </a:xfrm>
        </p:spPr>
      </p:pic>
      <p:sp>
        <p:nvSpPr>
          <p:cNvPr id="5" name="Rectangle 4"/>
          <p:cNvSpPr/>
          <p:nvPr/>
        </p:nvSpPr>
        <p:spPr>
          <a:xfrm>
            <a:off x="1214414" y="1428736"/>
            <a:ext cx="6715172" cy="1323439"/>
          </a:xfrm>
          <a:prstGeom prst="rect">
            <a:avLst/>
          </a:prstGeom>
        </p:spPr>
        <p:txBody>
          <a:bodyPr wrap="square">
            <a:spAutoFit/>
          </a:bodyPr>
          <a:lstStyle/>
          <a:p>
            <a:r>
              <a:rPr lang="el-GR" sz="2000" dirty="0"/>
              <a:t>Καμπάνια για να απονεμηθεί το Νόμπελ Ειρήνης στους Ελληνες, που άνοιξαν την αγκαλιά τους και υποδέχτηκαν χιλιάδες πρόσφυγες, ξεκίνησαν ακτιβιστές στο διαδίκτυο, συγκεντρώνοντας υπογραφές.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ΣΥΝΟΡΑ ΣΤΗΝ ΕΥΡΩΠΗ</a:t>
            </a:r>
            <a:endParaRPr lang="el-GR" dirty="0"/>
          </a:p>
        </p:txBody>
      </p:sp>
      <p:sp>
        <p:nvSpPr>
          <p:cNvPr id="3" name="Content Placeholder 2"/>
          <p:cNvSpPr>
            <a:spLocks noGrp="1"/>
          </p:cNvSpPr>
          <p:nvPr>
            <p:ph idx="1"/>
          </p:nvPr>
        </p:nvSpPr>
        <p:spPr>
          <a:xfrm>
            <a:off x="0" y="1285860"/>
            <a:ext cx="9144000" cy="3143272"/>
          </a:xfrm>
        </p:spPr>
        <p:txBody>
          <a:bodyPr>
            <a:normAutofit/>
          </a:bodyPr>
          <a:lstStyle/>
          <a:p>
            <a:pPr>
              <a:buNone/>
            </a:pPr>
            <a:r>
              <a:rPr lang="el-GR" sz="1600" dirty="0" smtClean="0">
                <a:latin typeface="Comic Sans MS" pitchFamily="66" charset="0"/>
              </a:rPr>
              <a:t>Καταγγέλλει τους περιορισμούς διέλευσης προσφύγων και μεταναστών που </a:t>
            </a:r>
            <a:r>
              <a:rPr lang="el-GR" sz="1600" dirty="0" smtClean="0">
                <a:latin typeface="Comic Sans MS" pitchFamily="66" charset="0"/>
              </a:rPr>
              <a:t>επέβαλαν </a:t>
            </a:r>
            <a:r>
              <a:rPr lang="el-GR" sz="1600" dirty="0" smtClean="0">
                <a:latin typeface="Comic Sans MS" pitchFamily="66" charset="0"/>
              </a:rPr>
              <a:t>η Αυστρία, η Σλοβενία, η Κροατία, η Σερβία και η Π</a:t>
            </a:r>
            <a:r>
              <a:rPr lang="el-GR" sz="1600" dirty="0" smtClean="0">
                <a:latin typeface="Comic Sans MS" pitchFamily="66" charset="0"/>
              </a:rPr>
              <a:t>ΓΔΜ</a:t>
            </a:r>
            <a:r>
              <a:rPr lang="el-GR" sz="1600" dirty="0" smtClean="0">
                <a:latin typeface="Comic Sans MS" pitchFamily="66" charset="0"/>
              </a:rPr>
              <a:t>, ο γενικός γραμματέας του ΟΗΕ, Μπαν </a:t>
            </a:r>
            <a:r>
              <a:rPr lang="el-GR" sz="1600" dirty="0" smtClean="0">
                <a:latin typeface="Comic Sans MS" pitchFamily="66" charset="0"/>
              </a:rPr>
              <a:t>Γκι Μουν. Ο </a:t>
            </a:r>
            <a:r>
              <a:rPr lang="el-GR" sz="1600" dirty="0" smtClean="0">
                <a:latin typeface="Comic Sans MS" pitchFamily="66" charset="0"/>
              </a:rPr>
              <a:t>κ. Μουν εξήγησε σε δηλώσεις του πως οι πράξεις αυτές «δεν συνάδουν» με </a:t>
            </a:r>
            <a:r>
              <a:rPr lang="el-GR" sz="1600" dirty="0" smtClean="0">
                <a:latin typeface="Comic Sans MS" pitchFamily="66" charset="0"/>
              </a:rPr>
              <a:t>τη Σύμβαση </a:t>
            </a:r>
            <a:r>
              <a:rPr lang="el-GR" sz="1600" dirty="0" smtClean="0">
                <a:latin typeface="Comic Sans MS" pitchFamily="66" charset="0"/>
              </a:rPr>
              <a:t>του 1951 που αφορά τους </a:t>
            </a:r>
            <a:r>
              <a:rPr lang="el-GR" sz="1600" dirty="0" smtClean="0">
                <a:latin typeface="Comic Sans MS" pitchFamily="66" charset="0"/>
              </a:rPr>
              <a:t>πρόσφυγες.</a:t>
            </a:r>
            <a:r>
              <a:rPr lang="el-GR" dirty="0" smtClean="0"/>
              <a:t> </a:t>
            </a:r>
          </a:p>
          <a:p>
            <a:pPr>
              <a:buNone/>
            </a:pPr>
            <a:r>
              <a:rPr lang="el-GR" sz="2400" dirty="0" smtClean="0">
                <a:solidFill>
                  <a:schemeClr val="accent1">
                    <a:lumMod val="40000"/>
                    <a:lumOff val="60000"/>
                  </a:schemeClr>
                </a:solidFill>
              </a:rPr>
              <a:t>Πρόκειται </a:t>
            </a:r>
            <a:r>
              <a:rPr lang="el-GR" sz="2400" dirty="0" smtClean="0">
                <a:solidFill>
                  <a:schemeClr val="accent1">
                    <a:lumMod val="40000"/>
                    <a:lumOff val="60000"/>
                  </a:schemeClr>
                </a:solidFill>
              </a:rPr>
              <a:t>για ένα ηχηρό και ξεκάθαρο μήνυμα κυρίως κατά της Αυστρίας που οργάνωσε </a:t>
            </a:r>
            <a:r>
              <a:rPr lang="el-GR" sz="2400" dirty="0" smtClean="0">
                <a:solidFill>
                  <a:schemeClr val="accent1">
                    <a:lumMod val="40000"/>
                    <a:lumOff val="60000"/>
                  </a:schemeClr>
                </a:solidFill>
              </a:rPr>
              <a:t>τη </a:t>
            </a:r>
            <a:r>
              <a:rPr lang="el-GR" sz="2400" dirty="0" smtClean="0">
                <a:solidFill>
                  <a:schemeClr val="accent1">
                    <a:lumMod val="40000"/>
                    <a:lumOff val="60000"/>
                  </a:schemeClr>
                </a:solidFill>
              </a:rPr>
              <a:t>διάσκεψη της Βιέννης οδηγώντας ουσιαστικά στο σφράγισμα των συνόρων και τη διέλευση μόλις 580 προσφύγων και μεταναστών ανά ημέρα.</a:t>
            </a:r>
          </a:p>
          <a:p>
            <a:endParaRPr lang="el-GR" sz="2400" dirty="0"/>
          </a:p>
        </p:txBody>
      </p:sp>
      <p:pic>
        <p:nvPicPr>
          <p:cNvPr id="4" name="Picture 3" descr="XARTHS.jpg"/>
          <p:cNvPicPr>
            <a:picLocks noChangeAspect="1"/>
          </p:cNvPicPr>
          <p:nvPr/>
        </p:nvPicPr>
        <p:blipFill>
          <a:blip r:embed="rId2"/>
          <a:stretch>
            <a:fillRect/>
          </a:stretch>
        </p:blipFill>
        <p:spPr>
          <a:xfrm>
            <a:off x="4286248" y="4071942"/>
            <a:ext cx="4643470" cy="2563931"/>
          </a:xfrm>
          <a:prstGeom prst="rect">
            <a:avLst/>
          </a:prstGeom>
        </p:spPr>
      </p:pic>
      <p:pic>
        <p:nvPicPr>
          <p:cNvPr id="5" name="Picture 4" descr="1912226.jpg"/>
          <p:cNvPicPr>
            <a:picLocks noChangeAspect="1"/>
          </p:cNvPicPr>
          <p:nvPr/>
        </p:nvPicPr>
        <p:blipFill>
          <a:blip r:embed="rId3"/>
          <a:stretch>
            <a:fillRect/>
          </a:stretch>
        </p:blipFill>
        <p:spPr>
          <a:xfrm>
            <a:off x="357158" y="4286256"/>
            <a:ext cx="3794163" cy="21336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HOTSPOT </a:t>
            </a:r>
            <a:r>
              <a:rPr lang="el-GR" dirty="0" smtClean="0"/>
              <a:t>ΣΤΗΝ ΕΛΛΑΔΑ </a:t>
            </a:r>
            <a:endParaRPr lang="el-GR" dirty="0"/>
          </a:p>
        </p:txBody>
      </p:sp>
      <p:sp>
        <p:nvSpPr>
          <p:cNvPr id="3" name="Content Placeholder 2"/>
          <p:cNvSpPr>
            <a:spLocks noGrp="1"/>
          </p:cNvSpPr>
          <p:nvPr>
            <p:ph idx="1"/>
          </p:nvPr>
        </p:nvSpPr>
        <p:spPr/>
        <p:txBody>
          <a:bodyPr/>
          <a:lstStyle/>
          <a:p>
            <a:pPr fontAlgn="t">
              <a:buNone/>
            </a:pPr>
            <a:r>
              <a:rPr lang="el-GR" dirty="0" smtClean="0"/>
              <a:t>     </a:t>
            </a:r>
            <a:r>
              <a:rPr lang="el-GR" sz="2000" dirty="0" smtClean="0"/>
              <a:t>Πρόκειται για κέντρα καταγραφής, διαπίστευσης ή ταυτοποίησης </a:t>
            </a:r>
            <a:r>
              <a:rPr lang="el-GR" sz="2000" dirty="0" smtClean="0"/>
              <a:t>που έχουν εγκατασταθεί– </a:t>
            </a:r>
            <a:r>
              <a:rPr lang="el-GR" sz="2000" dirty="0" smtClean="0"/>
              <a:t>σε Ελλάδα και Ιταλία – από εθνικές αρχές, σε συνεργασία με τρεις οργανισμούς της ΕΕ: τη Frontex, την Ευρωπαϊκή Υπηρεσία Υποστήριξης για το Άσυλο (EASO) και τη Europol.</a:t>
            </a:r>
          </a:p>
          <a:p>
            <a:pPr fontAlgn="t">
              <a:buNone/>
            </a:pPr>
            <a:r>
              <a:rPr lang="el-GR" sz="2000" dirty="0" smtClean="0"/>
              <a:t>	Τα </a:t>
            </a:r>
            <a:r>
              <a:rPr lang="el-GR" sz="2000" dirty="0" smtClean="0"/>
              <a:t>Κέντρα Καταγραφής – hot spots, θα λειτουργήσουν με τη </a:t>
            </a:r>
            <a:r>
              <a:rPr lang="el-GR" sz="2000" dirty="0" smtClean="0"/>
              <a:t>βοήθεια ειδικών </a:t>
            </a:r>
            <a:r>
              <a:rPr lang="el-GR" sz="2000" dirty="0" smtClean="0"/>
              <a:t>ομάδων υποστήριξης του εκάστοτε ευρωπαϊκού οργανισμού, αλλά και εμπειρογνωμόνων από άλλα κράτη μέλη, σε συνεργασία πάντα με τις εθνικές αρχές, και θα παράσχουν εξοπλισμό υψηλής τεχνολογίας προκειμένου την ταυτοποίηση και καταγραφή των εισερχόμενων προσώπων, μέσα - φυσικά - από σκανάρισμα δακτυλικών αποτυπωμάτων. Ταυτόχρονα, οι ίδιες ομάδες, θα προετοιμάσουν τις διεργασίες για την επιστροφή όσων δεν έχουν κανένα δικαίωμα παραμονής.</a:t>
            </a:r>
          </a:p>
          <a:p>
            <a:pPr>
              <a:buNone/>
            </a:pPr>
            <a:endParaRPr lang="el-G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ΚΩΜΙΚΑ ΔΡΟΜΕΝΑ</a:t>
            </a:r>
            <a:endParaRPr lang="el-GR" dirty="0"/>
          </a:p>
        </p:txBody>
      </p:sp>
      <p:pic>
        <p:nvPicPr>
          <p:cNvPr id="4" name="Content Placeholder 3" descr="17-11-2015ναυαγοί.jpg"/>
          <p:cNvPicPr>
            <a:picLocks noGrp="1" noChangeAspect="1"/>
          </p:cNvPicPr>
          <p:nvPr>
            <p:ph idx="1"/>
          </p:nvPr>
        </p:nvPicPr>
        <p:blipFill>
          <a:blip r:embed="rId2"/>
          <a:stretch>
            <a:fillRect/>
          </a:stretch>
        </p:blipFill>
        <p:spPr>
          <a:xfrm>
            <a:off x="1214414" y="1500174"/>
            <a:ext cx="6428254" cy="450059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140</TotalTime>
  <Words>344</Words>
  <Application>Microsoft Office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Προορισμοσ ... το αγνωστο</vt:lpstr>
      <vt:lpstr>ΠΡΟΣΦΥΓΙΚΟ ΖΗΤΗΜΑ </vt:lpstr>
      <vt:lpstr>ΕΛΛΑΔΑ</vt:lpstr>
      <vt:lpstr>2015-2016</vt:lpstr>
      <vt:lpstr>Ανάγκη για αλληλεγγύη</vt:lpstr>
      <vt:lpstr>ΗΡΩΕΣ ΤΟΥ ΑΙΓΑΙΟΥ</vt:lpstr>
      <vt:lpstr>ΤΑ ΣΥΝΟΡΑ ΣΤΗΝ ΕΥΡΩΠΗ</vt:lpstr>
      <vt:lpstr>HOTSPOT ΣΤΗΝ ΕΛΛΑΔΑ </vt:lpstr>
      <vt:lpstr>ΚΩΜΙΚΑ ΔΡΟΜΕΝΑ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προσφυγεσ και εμεισ</dc:title>
  <dc:creator>ΛΥΚΕΙΟ</dc:creator>
  <cp:lastModifiedBy>ΛΥΚΕΙΟ</cp:lastModifiedBy>
  <cp:revision>15</cp:revision>
  <dcterms:created xsi:type="dcterms:W3CDTF">2016-02-29T07:19:16Z</dcterms:created>
  <dcterms:modified xsi:type="dcterms:W3CDTF">2016-02-29T09:39:31Z</dcterms:modified>
</cp:coreProperties>
</file>