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5" r:id="rId2"/>
    <p:sldId id="256" r:id="rId3"/>
    <p:sldId id="257" r:id="rId4"/>
    <p:sldId id="259" r:id="rId5"/>
    <p:sldId id="264" r:id="rId6"/>
    <p:sldId id="258" r:id="rId7"/>
    <p:sldId id="260" r:id="rId8"/>
    <p:sldId id="261" r:id="rId9"/>
    <p:sldId id="262"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3783"/>
    <a:srgbClr val="AC68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33" autoAdjust="0"/>
    <p:restoredTop sz="94660"/>
  </p:normalViewPr>
  <p:slideViewPr>
    <p:cSldViewPr>
      <p:cViewPr varScale="1">
        <p:scale>
          <a:sx n="69" d="100"/>
          <a:sy n="69" d="100"/>
        </p:scale>
        <p:origin x="-5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A2CC972E-40F3-4A85-B97F-B5FC85CBEB97}"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A2CC972E-40F3-4A85-B97F-B5FC85CBEB97}"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A2CC972E-40F3-4A85-B97F-B5FC85CBEB97}"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CC972E-40F3-4A85-B97F-B5FC85CBEB9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A2259ED-A861-43D6-845A-C81D8495E47C}" type="datetimeFigureOut">
              <a:rPr lang="el-GR" smtClean="0"/>
              <a:t>29/2/2016</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A2CC972E-40F3-4A85-B97F-B5FC85CBEB97}"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2259ED-A861-43D6-845A-C81D8495E47C}" type="datetimeFigureOut">
              <a:rPr lang="el-GR" smtClean="0"/>
              <a:t>29/2/2016</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CC972E-40F3-4A85-B97F-B5FC85CBEB97}"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0"/>
            <a:ext cx="7406640" cy="1472184"/>
          </a:xfrm>
        </p:spPr>
        <p:txBody>
          <a:bodyPr/>
          <a:lstStyle/>
          <a:p>
            <a:r>
              <a:rPr lang="el-GR" dirty="0" smtClean="0"/>
              <a:t>ΠΕΡΙΒΑΛΛΟΝ</a:t>
            </a:r>
            <a:endParaRPr lang="el-GR" dirty="0"/>
          </a:p>
        </p:txBody>
      </p:sp>
      <p:sp>
        <p:nvSpPr>
          <p:cNvPr id="3" name="Subtitle 2"/>
          <p:cNvSpPr>
            <a:spLocks noGrp="1"/>
          </p:cNvSpPr>
          <p:nvPr>
            <p:ph type="subTitle" idx="1"/>
          </p:nvPr>
        </p:nvSpPr>
        <p:spPr/>
        <p:txBody>
          <a:bodyPr/>
          <a:lstStyle/>
          <a:p>
            <a:r>
              <a:rPr lang="en-US" dirty="0" smtClean="0"/>
              <a:t>PROJECT </a:t>
            </a:r>
            <a:endParaRPr lang="el-GR" dirty="0" smtClean="0"/>
          </a:p>
          <a:p>
            <a:r>
              <a:rPr lang="el-GR" dirty="0" smtClean="0"/>
              <a:t>2015-2016</a:t>
            </a:r>
          </a:p>
          <a:p>
            <a:r>
              <a:rPr lang="en-US" dirty="0" smtClean="0"/>
              <a:t>B2</a:t>
            </a:r>
            <a:endParaRPr lang="el-GR" dirty="0"/>
          </a:p>
        </p:txBody>
      </p:sp>
      <p:pic>
        <p:nvPicPr>
          <p:cNvPr id="4" name="Picture 3" descr="images (13).jpg"/>
          <p:cNvPicPr>
            <a:picLocks noChangeAspect="1"/>
          </p:cNvPicPr>
          <p:nvPr/>
        </p:nvPicPr>
        <p:blipFill>
          <a:blip r:embed="rId2"/>
          <a:stretch>
            <a:fillRect/>
          </a:stretch>
        </p:blipFill>
        <p:spPr>
          <a:xfrm>
            <a:off x="4271316" y="3000372"/>
            <a:ext cx="4309832" cy="26860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bg2">
                    <a:lumMod val="50000"/>
                  </a:schemeClr>
                </a:solidFill>
              </a:rPr>
              <a:t>Α</a:t>
            </a:r>
            <a:r>
              <a:rPr lang="el-GR" dirty="0" smtClean="0">
                <a:solidFill>
                  <a:schemeClr val="bg2">
                    <a:lumMod val="50000"/>
                  </a:schemeClr>
                </a:solidFill>
              </a:rPr>
              <a:t>νακύκλωση</a:t>
            </a:r>
            <a:endParaRPr lang="el-GR" dirty="0">
              <a:solidFill>
                <a:schemeClr val="bg2">
                  <a:lumMod val="50000"/>
                </a:schemeClr>
              </a:solidFill>
            </a:endParaRPr>
          </a:p>
        </p:txBody>
      </p:sp>
      <p:pic>
        <p:nvPicPr>
          <p:cNvPr id="4" name="Content Placeholder 3" descr="αρχείο λήψης (4).jpg"/>
          <p:cNvPicPr>
            <a:picLocks noGrp="1" noChangeAspect="1"/>
          </p:cNvPicPr>
          <p:nvPr>
            <p:ph idx="1"/>
          </p:nvPr>
        </p:nvPicPr>
        <p:blipFill>
          <a:blip r:embed="rId2"/>
          <a:stretch>
            <a:fillRect/>
          </a:stretch>
        </p:blipFill>
        <p:spPr>
          <a:xfrm>
            <a:off x="1428728" y="1500174"/>
            <a:ext cx="3259154" cy="1909774"/>
          </a:xfrm>
        </p:spPr>
      </p:pic>
      <p:pic>
        <p:nvPicPr>
          <p:cNvPr id="5" name="Picture 4" descr="αρχείο λήψης (6).jpg"/>
          <p:cNvPicPr>
            <a:picLocks noChangeAspect="1"/>
          </p:cNvPicPr>
          <p:nvPr/>
        </p:nvPicPr>
        <p:blipFill>
          <a:blip r:embed="rId3"/>
          <a:stretch>
            <a:fillRect/>
          </a:stretch>
        </p:blipFill>
        <p:spPr>
          <a:xfrm>
            <a:off x="5500694" y="1500174"/>
            <a:ext cx="2948000" cy="1857388"/>
          </a:xfrm>
          <a:prstGeom prst="rect">
            <a:avLst/>
          </a:prstGeom>
        </p:spPr>
      </p:pic>
      <p:pic>
        <p:nvPicPr>
          <p:cNvPr id="6" name="Picture 5" descr="images (12).jpg"/>
          <p:cNvPicPr>
            <a:picLocks noChangeAspect="1"/>
          </p:cNvPicPr>
          <p:nvPr/>
        </p:nvPicPr>
        <p:blipFill>
          <a:blip r:embed="rId4"/>
          <a:stretch>
            <a:fillRect/>
          </a:stretch>
        </p:blipFill>
        <p:spPr>
          <a:xfrm>
            <a:off x="1428728" y="3929066"/>
            <a:ext cx="3000396" cy="2086872"/>
          </a:xfrm>
          <a:prstGeom prst="rect">
            <a:avLst/>
          </a:prstGeom>
        </p:spPr>
      </p:pic>
      <p:pic>
        <p:nvPicPr>
          <p:cNvPr id="7" name="Picture 6" descr="αρχείο λήψης (5).jpg"/>
          <p:cNvPicPr>
            <a:picLocks noChangeAspect="1"/>
          </p:cNvPicPr>
          <p:nvPr/>
        </p:nvPicPr>
        <p:blipFill>
          <a:blip r:embed="rId5"/>
          <a:stretch>
            <a:fillRect/>
          </a:stretch>
        </p:blipFill>
        <p:spPr>
          <a:xfrm>
            <a:off x="5143504" y="3929066"/>
            <a:ext cx="3242028" cy="21574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solidFill>
                  <a:schemeClr val="bg2">
                    <a:lumMod val="75000"/>
                  </a:schemeClr>
                </a:solidFill>
              </a:rPr>
              <a:t>Περιβάλλον</a:t>
            </a:r>
            <a:r>
              <a:rPr lang="el-GR" dirty="0" smtClean="0">
                <a:solidFill>
                  <a:schemeClr val="accent3">
                    <a:lumMod val="75000"/>
                  </a:schemeClr>
                </a:solidFill>
              </a:rPr>
              <a:t/>
            </a:r>
            <a:br>
              <a:rPr lang="el-GR" dirty="0" smtClean="0">
                <a:solidFill>
                  <a:schemeClr val="accent3">
                    <a:lumMod val="75000"/>
                  </a:schemeClr>
                </a:solidFill>
              </a:rPr>
            </a:br>
            <a:endParaRPr lang="el-GR" dirty="0">
              <a:solidFill>
                <a:schemeClr val="accent3">
                  <a:lumMod val="75000"/>
                </a:schemeClr>
              </a:solidFill>
            </a:endParaRPr>
          </a:p>
        </p:txBody>
      </p:sp>
      <p:sp>
        <p:nvSpPr>
          <p:cNvPr id="3" name="Subtitle 2"/>
          <p:cNvSpPr>
            <a:spLocks noGrp="1"/>
          </p:cNvSpPr>
          <p:nvPr>
            <p:ph type="subTitle" idx="1"/>
          </p:nvPr>
        </p:nvSpPr>
        <p:spPr>
          <a:xfrm>
            <a:off x="1285852" y="1850064"/>
            <a:ext cx="7553348" cy="3436324"/>
          </a:xfrm>
        </p:spPr>
        <p:txBody>
          <a:bodyPr>
            <a:normAutofit fontScale="55000" lnSpcReduction="20000"/>
          </a:bodyPr>
          <a:lstStyle/>
          <a:p>
            <a:r>
              <a:rPr lang="el-GR" sz="2900" dirty="0" smtClean="0"/>
              <a:t>Ο όρος </a:t>
            </a:r>
            <a:r>
              <a:rPr lang="el-GR" sz="2900" b="1" dirty="0" smtClean="0"/>
              <a:t>περιβάλλον</a:t>
            </a:r>
            <a:r>
              <a:rPr lang="el-GR" sz="2900" dirty="0" smtClean="0"/>
              <a:t> </a:t>
            </a:r>
            <a:r>
              <a:rPr lang="el-GR" sz="2900" dirty="0" smtClean="0"/>
              <a:t>αναφέρεται  σε </a:t>
            </a:r>
            <a:r>
              <a:rPr lang="el-GR" sz="2900" dirty="0" smtClean="0"/>
              <a:t>οτιδήποτε περιβάλλει </a:t>
            </a:r>
            <a:r>
              <a:rPr lang="el-GR" sz="2900" dirty="0" smtClean="0"/>
              <a:t> κάποιο </a:t>
            </a:r>
            <a:r>
              <a:rPr lang="el-GR" sz="2900" dirty="0" smtClean="0"/>
              <a:t>αντικείμενο. Έτσι το περιβάλλον ενός </a:t>
            </a:r>
            <a:r>
              <a:rPr lang="el-GR" sz="2900" dirty="0" smtClean="0"/>
              <a:t> έμβιου οργανισμού είναι </a:t>
            </a:r>
            <a:r>
              <a:rPr lang="el-GR" sz="2900" dirty="0" smtClean="0"/>
              <a:t>η κοντινή ή μακρινή σε αυτόν </a:t>
            </a:r>
            <a:r>
              <a:rPr lang="el-GR" sz="2900" dirty="0" smtClean="0"/>
              <a:t> περιοχή</a:t>
            </a:r>
            <a:r>
              <a:rPr lang="el-GR" sz="2900" dirty="0" smtClean="0"/>
              <a:t>, που ασκεί </a:t>
            </a:r>
            <a:r>
              <a:rPr lang="el-GR" sz="2900" dirty="0" smtClean="0"/>
              <a:t> άμεσα </a:t>
            </a:r>
            <a:r>
              <a:rPr lang="el-GR" sz="2900" dirty="0" smtClean="0"/>
              <a:t>επιρροή στον ίδιο και στις συνθήκες </a:t>
            </a:r>
            <a:r>
              <a:rPr lang="el-GR" sz="2900" dirty="0" smtClean="0"/>
              <a:t> διαβίωσής </a:t>
            </a:r>
            <a:r>
              <a:rPr lang="el-GR" sz="2900" dirty="0" smtClean="0"/>
              <a:t>του. </a:t>
            </a:r>
            <a:r>
              <a:rPr lang="el-GR" sz="2900" dirty="0" smtClean="0"/>
              <a:t>Στις θετικές και</a:t>
            </a:r>
            <a:r>
              <a:rPr lang="el-GR" sz="2900" dirty="0" smtClean="0"/>
              <a:t> </a:t>
            </a:r>
            <a:r>
              <a:rPr lang="el-GR" sz="2900" dirty="0" smtClean="0"/>
              <a:t>φυσικές επιστήμες</a:t>
            </a:r>
            <a:r>
              <a:rPr lang="el-GR" sz="2900" dirty="0" smtClean="0"/>
              <a:t>, καθώς και στις </a:t>
            </a:r>
            <a:r>
              <a:rPr lang="el-GR" sz="2900" dirty="0" smtClean="0"/>
              <a:t> επιστήμες  μηχανικών,  </a:t>
            </a:r>
            <a:r>
              <a:rPr lang="el-GR" sz="2900" dirty="0" smtClean="0"/>
              <a:t>ένα </a:t>
            </a:r>
            <a:r>
              <a:rPr lang="el-GR" sz="2900" dirty="0" smtClean="0"/>
              <a:t>σύστημα </a:t>
            </a:r>
            <a:r>
              <a:rPr lang="el-GR" sz="2900" dirty="0" smtClean="0"/>
              <a:t> είναι το τμήμα του κόσμου που μελετάται </a:t>
            </a:r>
            <a:r>
              <a:rPr lang="el-GR" sz="2900" dirty="0" smtClean="0"/>
              <a:t> και  περιβάλλον </a:t>
            </a:r>
            <a:r>
              <a:rPr lang="el-GR" sz="2900" dirty="0" smtClean="0"/>
              <a:t>είναι οτιδήποτε έξω από τα όρια αυτού. Μεταξύ του συστήματος και του περιβάλλοντος μπορούν να υπάρχουν αλληλεπιδράσεις και ανταλλαγές </a:t>
            </a:r>
            <a:r>
              <a:rPr lang="el-GR" sz="2900" dirty="0" smtClean="0"/>
              <a:t> ύλης ,</a:t>
            </a:r>
            <a:r>
              <a:rPr lang="el-GR" sz="2900" dirty="0" smtClean="0"/>
              <a:t> ενέργειας ή </a:t>
            </a:r>
            <a:r>
              <a:rPr lang="el-GR" sz="2900" dirty="0" smtClean="0"/>
              <a:t>πληροφορίας</a:t>
            </a:r>
            <a:r>
              <a:rPr lang="el-GR" sz="2900" dirty="0" smtClean="0"/>
              <a:t>.</a:t>
            </a:r>
          </a:p>
          <a:p>
            <a:r>
              <a:rPr lang="el-GR" sz="2900" dirty="0" smtClean="0"/>
              <a:t>Σε σχέση με </a:t>
            </a:r>
            <a:r>
              <a:rPr lang="el-GR" sz="2900" dirty="0" smtClean="0"/>
              <a:t>τον </a:t>
            </a:r>
            <a:r>
              <a:rPr lang="el-GR" sz="2900" dirty="0" smtClean="0"/>
              <a:t> άνθρωπο, μπορεί να διακρίνει κανείς μεταξύ άλλων</a:t>
            </a:r>
            <a:r>
              <a:rPr lang="el-GR" sz="2900" dirty="0" smtClean="0"/>
              <a:t>:</a:t>
            </a:r>
            <a:endParaRPr lang="el-GR" sz="2900" dirty="0" smtClean="0"/>
          </a:p>
          <a:p>
            <a:pPr>
              <a:buFont typeface="Arial" pitchFamily="34" charset="0"/>
              <a:buChar char="•"/>
            </a:pPr>
            <a:r>
              <a:rPr lang="el-GR" sz="2900" dirty="0" smtClean="0"/>
              <a:t>το κοινωνικό περιβάλλον</a:t>
            </a:r>
          </a:p>
          <a:p>
            <a:pPr>
              <a:buFont typeface="Arial" pitchFamily="34" charset="0"/>
              <a:buChar char="•"/>
            </a:pPr>
            <a:r>
              <a:rPr lang="el-GR" sz="2900" dirty="0" smtClean="0"/>
              <a:t>το φυσικό περιβάλλον</a:t>
            </a:r>
          </a:p>
          <a:p>
            <a:pPr>
              <a:buFont typeface="Arial" pitchFamily="34" charset="0"/>
              <a:buChar char="•"/>
            </a:pPr>
            <a:r>
              <a:rPr lang="el-GR" sz="2900" dirty="0" smtClean="0"/>
              <a:t>το </a:t>
            </a:r>
            <a:r>
              <a:rPr lang="el-GR" sz="2900" b="1" dirty="0" smtClean="0"/>
              <a:t>περιβάλλον</a:t>
            </a:r>
            <a:r>
              <a:rPr lang="el-GR" sz="2900" dirty="0" smtClean="0"/>
              <a:t>, με </a:t>
            </a:r>
            <a:r>
              <a:rPr lang="el-GR" sz="2900" dirty="0" smtClean="0"/>
              <a:t>οικολογική σημασία</a:t>
            </a:r>
            <a:endParaRPr lang="el-GR" sz="2900" dirty="0" smtClean="0"/>
          </a:p>
          <a:p>
            <a:pPr>
              <a:buFont typeface="Arial" pitchFamily="34" charset="0"/>
              <a:buChar char="•"/>
            </a:pPr>
            <a:r>
              <a:rPr lang="el-GR" sz="2900" dirty="0" smtClean="0"/>
              <a:t>το </a:t>
            </a:r>
            <a:r>
              <a:rPr lang="el-GR" sz="2900" dirty="0" smtClean="0"/>
              <a:t>ψηφιακό </a:t>
            </a:r>
            <a:r>
              <a:rPr lang="el-GR" sz="2900" b="1" dirty="0" smtClean="0"/>
              <a:t>περιβάλλον</a:t>
            </a:r>
            <a:endParaRPr lang="el-GR" sz="2900"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rgbClr val="AC68AE"/>
                </a:solidFill>
              </a:rPr>
              <a:t>24 συμβουλές </a:t>
            </a:r>
            <a:r>
              <a:rPr lang="el-GR" b="1" dirty="0" smtClean="0">
                <a:solidFill>
                  <a:srgbClr val="AC68AE"/>
                </a:solidFill>
              </a:rPr>
              <a:t>για </a:t>
            </a:r>
            <a:r>
              <a:rPr lang="el-GR" b="1" dirty="0" smtClean="0">
                <a:solidFill>
                  <a:srgbClr val="AC68AE"/>
                </a:solidFill>
              </a:rPr>
              <a:t>την προστασία </a:t>
            </a:r>
            <a:r>
              <a:rPr lang="el-GR" b="1" dirty="0" smtClean="0">
                <a:solidFill>
                  <a:srgbClr val="AC68AE"/>
                </a:solidFill>
              </a:rPr>
              <a:t>του πλανήτη</a:t>
            </a:r>
            <a:r>
              <a:rPr lang="el-GR" b="1" dirty="0" smtClean="0"/>
              <a:t/>
            </a:r>
            <a:br>
              <a:rPr lang="el-GR" b="1" dirty="0" smtClean="0"/>
            </a:br>
            <a:endParaRPr lang="el-GR" dirty="0"/>
          </a:p>
        </p:txBody>
      </p:sp>
      <p:sp>
        <p:nvSpPr>
          <p:cNvPr id="3" name="Content Placeholder 2"/>
          <p:cNvSpPr>
            <a:spLocks noGrp="1"/>
          </p:cNvSpPr>
          <p:nvPr>
            <p:ph idx="1"/>
          </p:nvPr>
        </p:nvSpPr>
        <p:spPr>
          <a:xfrm>
            <a:off x="1142976" y="1071546"/>
            <a:ext cx="7422672" cy="7286676"/>
          </a:xfrm>
        </p:spPr>
        <p:txBody>
          <a:bodyPr>
            <a:normAutofit/>
          </a:bodyPr>
          <a:lstStyle/>
          <a:p>
            <a:r>
              <a:rPr lang="el-GR" sz="1000" dirty="0" smtClean="0"/>
              <a:t>Χρησιμοποιήστε </a:t>
            </a:r>
            <a:r>
              <a:rPr lang="el-GR" sz="1000" dirty="0" smtClean="0"/>
              <a:t>επαναφορτιζόμενες μπαταρίες.</a:t>
            </a:r>
          </a:p>
          <a:p>
            <a:r>
              <a:rPr lang="el-GR" sz="1000" dirty="0" smtClean="0"/>
              <a:t>Αποφεύγετε τις συσκευασίες μιας χρήσης</a:t>
            </a:r>
            <a:r>
              <a:rPr lang="el-GR" sz="1000" dirty="0" smtClean="0"/>
              <a:t>.</a:t>
            </a:r>
            <a:endParaRPr lang="el-GR" sz="1000" dirty="0" smtClean="0"/>
          </a:p>
          <a:p>
            <a:r>
              <a:rPr lang="el-GR" sz="1000" dirty="0" smtClean="0"/>
              <a:t>Αντικαταστήστε τους κοινούς λαμπτήρες πυρακτώσεως με νέους λαμπτήρες χαμηλής κατανάλωσης.</a:t>
            </a:r>
          </a:p>
          <a:p>
            <a:r>
              <a:rPr lang="el-GR" sz="1000" dirty="0" smtClean="0"/>
              <a:t>Ανακυκλώστε </a:t>
            </a:r>
            <a:r>
              <a:rPr lang="el-GR" sz="1000" dirty="0" smtClean="0"/>
              <a:t>το λάδι μηχανής του αυτοκινήτου σας. Δώστε το στο συνεργείο και μην το ρίχνετε στην αποχέτευση.</a:t>
            </a:r>
          </a:p>
          <a:p>
            <a:r>
              <a:rPr lang="el-GR" sz="1000" dirty="0" smtClean="0"/>
              <a:t>Προτιμάτε να αγοράζετε αναψυκτικά σε γυάλινα μπουκάλια.</a:t>
            </a:r>
          </a:p>
          <a:p>
            <a:r>
              <a:rPr lang="el-GR" sz="1000" dirty="0" smtClean="0"/>
              <a:t>Βάλτε </a:t>
            </a:r>
            <a:r>
              <a:rPr lang="el-GR" sz="1000" dirty="0" smtClean="0"/>
              <a:t>ηλιακό θερμοσίφωνα.</a:t>
            </a:r>
          </a:p>
          <a:p>
            <a:r>
              <a:rPr lang="el-GR" sz="1000" dirty="0" smtClean="0"/>
              <a:t>Προσπαθήστε να χρησιμοποιείτε εναλλακτικούς τρόπους μετακίνησης: λεωφορεία, τρένα, ποδήλατα ή περπάτημα</a:t>
            </a:r>
            <a:r>
              <a:rPr lang="el-GR" sz="1000" dirty="0" smtClean="0"/>
              <a:t>.</a:t>
            </a:r>
            <a:endParaRPr lang="el-GR" sz="1000" dirty="0" smtClean="0"/>
          </a:p>
          <a:p>
            <a:r>
              <a:rPr lang="el-GR" sz="1000" dirty="0" smtClean="0"/>
              <a:t>Εάν σχεδιάζετε ένα καινούργιο σπίτι, συμπεριλάβετε στα κατασκευαστικά σχέδια και παθητικά ηλιακά συστήματα</a:t>
            </a:r>
            <a:r>
              <a:rPr lang="el-GR" sz="1000" dirty="0" smtClean="0"/>
              <a:t>.</a:t>
            </a:r>
            <a:endParaRPr lang="el-GR" sz="1000" dirty="0" smtClean="0"/>
          </a:p>
          <a:p>
            <a:r>
              <a:rPr lang="el-GR" sz="1000" dirty="0" smtClean="0"/>
              <a:t>Υποστηρίξτε </a:t>
            </a:r>
            <a:r>
              <a:rPr lang="el-GR" sz="1000" dirty="0" smtClean="0"/>
              <a:t>τα καταστήματα που προωθούν την ανακύκλωση.</a:t>
            </a:r>
          </a:p>
          <a:p>
            <a:r>
              <a:rPr lang="el-GR" sz="1000" dirty="0" smtClean="0"/>
              <a:t>Μην αγοράζετε προϊόντα από ζώα ή φυτά που κινδυνεύουν με εξαφάνιση.</a:t>
            </a:r>
          </a:p>
          <a:p>
            <a:r>
              <a:rPr lang="el-GR" sz="1000" dirty="0" smtClean="0"/>
              <a:t>Τα βράδια του χειμώνα, κλείνετε τα παντζούρια και τις κουρτίνες για να κρατήσετε τη ζέστη στο χώρο σας.</a:t>
            </a:r>
          </a:p>
          <a:p>
            <a:r>
              <a:rPr lang="el-GR" sz="1000" dirty="0" smtClean="0"/>
              <a:t>Χρησιμοποιήστε επαναχρησιμοποιούμενα δοχεία για την αποθήκευση τροφών στο ψυγείο σας αντί να τις καλύπτετε με αλουμινόχαρτο.</a:t>
            </a:r>
          </a:p>
          <a:p>
            <a:r>
              <a:rPr lang="el-GR" sz="1000" dirty="0" smtClean="0"/>
              <a:t>Η ποδηλασία βοηθάει στη διατήρηση καλής φυσικής κατάστασης, μειώνει την όξινη βροχή και επιβραδύνει το φαινόμενο του θερμοκηπίου</a:t>
            </a:r>
          </a:p>
          <a:p>
            <a:r>
              <a:rPr lang="el-GR" sz="1000" dirty="0" smtClean="0"/>
              <a:t>Φυτέψτε ένα δέντρο.</a:t>
            </a:r>
          </a:p>
          <a:p>
            <a:r>
              <a:rPr lang="el-GR" sz="1000" dirty="0" smtClean="0"/>
              <a:t>Ανακυκλώστε τις εφημερίδες και τα περιοδικά</a:t>
            </a:r>
            <a:r>
              <a:rPr lang="el-GR" sz="1000" dirty="0" smtClean="0"/>
              <a:t>.</a:t>
            </a:r>
            <a:endParaRPr lang="el-GR" sz="1000" dirty="0" smtClean="0"/>
          </a:p>
          <a:p>
            <a:r>
              <a:rPr lang="el-GR" sz="1000" dirty="0" smtClean="0"/>
              <a:t>Μειώστε, επαναχρησιμοποιήστε, ανακυκλώστε.</a:t>
            </a:r>
          </a:p>
          <a:p>
            <a:r>
              <a:rPr lang="el-GR" sz="1000" dirty="0" smtClean="0"/>
              <a:t>Μην </a:t>
            </a:r>
            <a:r>
              <a:rPr lang="el-GR" sz="1000" dirty="0" smtClean="0"/>
              <a:t>ξεχνάτε να σβήνετε όσα φώτα δε σάς χρειάζονται.</a:t>
            </a:r>
          </a:p>
          <a:p>
            <a:r>
              <a:rPr lang="el-GR" sz="1000" dirty="0" smtClean="0"/>
              <a:t>Προτιμάτε </a:t>
            </a:r>
            <a:r>
              <a:rPr lang="el-GR" sz="1000" dirty="0" smtClean="0"/>
              <a:t>να αγοράζετε βιολογικά προϊόντα.</a:t>
            </a:r>
          </a:p>
          <a:p>
            <a:r>
              <a:rPr lang="el-GR" sz="1000" dirty="0" smtClean="0"/>
              <a:t>Μην αφήνετε άσκοπα τις εστίες της ηλεκτρικής κουζίνας ανοιχτές.</a:t>
            </a:r>
          </a:p>
          <a:p>
            <a:r>
              <a:rPr lang="el-GR" sz="1000" dirty="0" smtClean="0"/>
              <a:t>Φροντίστε </a:t>
            </a:r>
            <a:r>
              <a:rPr lang="el-GR" sz="1000" dirty="0" smtClean="0"/>
              <a:t>για τη συντήρηση του λέβητα – καυστήρα στο σπίτι σας δυο φορές το χρόνο. Εξοικονομήστε ενέργεια και χρήματα.</a:t>
            </a:r>
          </a:p>
          <a:p>
            <a:r>
              <a:rPr lang="el-GR" sz="1000" dirty="0" smtClean="0"/>
              <a:t>Μειώστε, όσο αυτό είναι δυνατό, την κατανάλωση χαρτιού και υλικών συσκευασίας.</a:t>
            </a:r>
          </a:p>
          <a:p>
            <a:r>
              <a:rPr lang="el-GR" sz="1000" dirty="0" smtClean="0"/>
              <a:t>Προτιμήστε το ντους από το μπάνιο στη μπανιέρα.</a:t>
            </a:r>
          </a:p>
          <a:p>
            <a:r>
              <a:rPr lang="el-GR" sz="1000" dirty="0" smtClean="0"/>
              <a:t>Αν </a:t>
            </a:r>
            <a:r>
              <a:rPr lang="el-GR" sz="1000" dirty="0" smtClean="0"/>
              <a:t>ασχολείστε με την καλλιέργεια της γης, αποφύγετε τη χρήση του βρωμιούχου μεθυλίου</a:t>
            </a:r>
            <a:r>
              <a:rPr lang="el-GR" sz="1000" dirty="0" smtClean="0"/>
              <a:t>.</a:t>
            </a:r>
            <a:endParaRPr lang="el-GR" sz="1000" dirty="0" smtClean="0"/>
          </a:p>
          <a:p>
            <a:r>
              <a:rPr lang="el-GR" sz="1000" dirty="0" smtClean="0"/>
              <a:t>Υποστηρίξτε </a:t>
            </a:r>
            <a:r>
              <a:rPr lang="el-GR" sz="1000" dirty="0" smtClean="0"/>
              <a:t>το οικολογικό κίνημα</a:t>
            </a:r>
          </a:p>
          <a:p>
            <a:endParaRPr lang="el-GR"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2">
                    <a:lumMod val="40000"/>
                    <a:lumOff val="60000"/>
                  </a:schemeClr>
                </a:solidFill>
              </a:rPr>
              <a:t>Π</a:t>
            </a:r>
            <a:r>
              <a:rPr lang="el-GR" dirty="0" smtClean="0">
                <a:solidFill>
                  <a:schemeClr val="accent2">
                    <a:lumMod val="40000"/>
                    <a:lumOff val="60000"/>
                  </a:schemeClr>
                </a:solidFill>
              </a:rPr>
              <a:t>ροστασία του περιβάλλοντος</a:t>
            </a:r>
            <a:endParaRPr lang="el-GR" dirty="0">
              <a:solidFill>
                <a:schemeClr val="accent2">
                  <a:lumMod val="40000"/>
                  <a:lumOff val="60000"/>
                </a:schemeClr>
              </a:solidFill>
            </a:endParaRPr>
          </a:p>
        </p:txBody>
      </p:sp>
      <p:pic>
        <p:nvPicPr>
          <p:cNvPr id="4" name="Content Placeholder 3" descr="αρχείο λήψης (2).jpg"/>
          <p:cNvPicPr>
            <a:picLocks noGrp="1" noChangeAspect="1"/>
          </p:cNvPicPr>
          <p:nvPr>
            <p:ph idx="1"/>
          </p:nvPr>
        </p:nvPicPr>
        <p:blipFill>
          <a:blip r:embed="rId2"/>
          <a:stretch>
            <a:fillRect/>
          </a:stretch>
        </p:blipFill>
        <p:spPr>
          <a:xfrm>
            <a:off x="1071538" y="1714488"/>
            <a:ext cx="3428581" cy="1785949"/>
          </a:xfrm>
        </p:spPr>
      </p:pic>
      <p:pic>
        <p:nvPicPr>
          <p:cNvPr id="5" name="Picture 4" descr="news-perivallon-evrwpi.jpg"/>
          <p:cNvPicPr>
            <a:picLocks noChangeAspect="1"/>
          </p:cNvPicPr>
          <p:nvPr/>
        </p:nvPicPr>
        <p:blipFill>
          <a:blip r:embed="rId3"/>
          <a:stretch>
            <a:fillRect/>
          </a:stretch>
        </p:blipFill>
        <p:spPr>
          <a:xfrm>
            <a:off x="5357818" y="1643050"/>
            <a:ext cx="3095647" cy="2071702"/>
          </a:xfrm>
          <a:prstGeom prst="rect">
            <a:avLst/>
          </a:prstGeom>
        </p:spPr>
      </p:pic>
      <p:pic>
        <p:nvPicPr>
          <p:cNvPr id="6" name="Picture 5" descr="ιι.jpg"/>
          <p:cNvPicPr>
            <a:picLocks noChangeAspect="1"/>
          </p:cNvPicPr>
          <p:nvPr/>
        </p:nvPicPr>
        <p:blipFill>
          <a:blip r:embed="rId4"/>
          <a:stretch>
            <a:fillRect/>
          </a:stretch>
        </p:blipFill>
        <p:spPr>
          <a:xfrm>
            <a:off x="2714612" y="4214818"/>
            <a:ext cx="4143404" cy="207170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solidFill>
                  <a:schemeClr val="accent3">
                    <a:lumMod val="50000"/>
                  </a:schemeClr>
                </a:solidFill>
              </a:rPr>
              <a:t> </a:t>
            </a:r>
            <a:r>
              <a:rPr lang="el-GR" sz="2900" b="1" dirty="0" smtClean="0">
                <a:solidFill>
                  <a:schemeClr val="accent3">
                    <a:lumMod val="50000"/>
                  </a:schemeClr>
                </a:solidFill>
              </a:rPr>
              <a:t>Η ΚΑΤΑΣΤΡΟΦΗ ΤΟΥ ΠΕΡΙΒΑΛΛΟΝΤΟΣ </a:t>
            </a:r>
            <a:r>
              <a:rPr lang="el-GR" sz="2900" b="1" dirty="0" smtClean="0">
                <a:solidFill>
                  <a:schemeClr val="accent3">
                    <a:lumMod val="50000"/>
                  </a:schemeClr>
                </a:solidFill>
              </a:rPr>
              <a:t>(Οι 7 </a:t>
            </a:r>
            <a:r>
              <a:rPr lang="el-GR" sz="2900" b="1" dirty="0" smtClean="0">
                <a:solidFill>
                  <a:schemeClr val="accent3">
                    <a:lumMod val="50000"/>
                  </a:schemeClr>
                </a:solidFill>
              </a:rPr>
              <a:t>ΑΙΤΙΕΣ).</a:t>
            </a:r>
            <a:r>
              <a:rPr lang="el-GR" sz="2900" b="1" dirty="0" smtClean="0"/>
              <a:t/>
            </a:r>
            <a:br>
              <a:rPr lang="el-GR" sz="2900" b="1" dirty="0" smtClean="0"/>
            </a:br>
            <a:endParaRPr lang="el-GR" sz="2900" dirty="0"/>
          </a:p>
        </p:txBody>
      </p:sp>
      <p:sp>
        <p:nvSpPr>
          <p:cNvPr id="3" name="Content Placeholder 2"/>
          <p:cNvSpPr>
            <a:spLocks noGrp="1"/>
          </p:cNvSpPr>
          <p:nvPr>
            <p:ph idx="1"/>
          </p:nvPr>
        </p:nvSpPr>
        <p:spPr/>
        <p:txBody>
          <a:bodyPr>
            <a:normAutofit/>
          </a:bodyPr>
          <a:lstStyle/>
          <a:p>
            <a:pPr>
              <a:buNone/>
            </a:pPr>
            <a:r>
              <a:rPr lang="el-GR" sz="2000" b="1" i="1" dirty="0" smtClean="0">
                <a:solidFill>
                  <a:schemeClr val="bg2">
                    <a:lumMod val="50000"/>
                  </a:schemeClr>
                </a:solidFill>
              </a:rPr>
              <a:t>1. Η ΜΟΛΥΝΣΗ ΤΗΣ ΑΤΜΟΣΦΑΙΡΑΣ</a:t>
            </a:r>
          </a:p>
          <a:p>
            <a:pPr>
              <a:buNone/>
            </a:pPr>
            <a:r>
              <a:rPr lang="el-GR" sz="2000" b="1" i="1" dirty="0" smtClean="0">
                <a:solidFill>
                  <a:schemeClr val="bg2">
                    <a:lumMod val="50000"/>
                  </a:schemeClr>
                </a:solidFill>
              </a:rPr>
              <a:t>2. ΤΟ ΦΑΙΝΟΜΕΝΟ ΤΟΥ ΘΕΡΜΟΚΗΠΙΟΥ</a:t>
            </a:r>
          </a:p>
          <a:p>
            <a:pPr>
              <a:buNone/>
            </a:pPr>
            <a:r>
              <a:rPr lang="el-GR" sz="2000" b="1" i="1" dirty="0" smtClean="0">
                <a:solidFill>
                  <a:schemeClr val="bg2">
                    <a:lumMod val="50000"/>
                  </a:schemeClr>
                </a:solidFill>
              </a:rPr>
              <a:t>3. Η ΤΡΥΠΑ ΤΟΥ ΟΖΟΝΤΟΣ</a:t>
            </a:r>
          </a:p>
          <a:p>
            <a:pPr>
              <a:buNone/>
            </a:pPr>
            <a:r>
              <a:rPr lang="el-GR" sz="2000" b="1" i="1" dirty="0" smtClean="0">
                <a:solidFill>
                  <a:schemeClr val="bg2">
                    <a:lumMod val="50000"/>
                  </a:schemeClr>
                </a:solidFill>
              </a:rPr>
              <a:t>4. Η ΜΟΛΥΝΣΗ ΤΟΥ ΠΕΡΙΒΑΛΛΟΝΤΟΣ ΑΠΟ ΠΟΛΕΜΙΚΕΣ ΑΛΛΑ ΚΑΙ ΕΙΡΗΝΙΚΕΣ ΧΡΗΣΕΙΣ ΤΗΣ ΑΤΟΜΙΚΗΣ </a:t>
            </a:r>
            <a:r>
              <a:rPr lang="el-GR" sz="2000" b="1" i="1" dirty="0" smtClean="0">
                <a:solidFill>
                  <a:schemeClr val="bg2">
                    <a:lumMod val="50000"/>
                  </a:schemeClr>
                </a:solidFill>
              </a:rPr>
              <a:t>ΕΝΕΡΓΕΙΑΣ</a:t>
            </a:r>
            <a:endParaRPr lang="en-US" sz="2000" b="1" i="1" dirty="0" smtClean="0">
              <a:solidFill>
                <a:schemeClr val="bg2">
                  <a:lumMod val="50000"/>
                </a:schemeClr>
              </a:solidFill>
            </a:endParaRPr>
          </a:p>
          <a:p>
            <a:pPr>
              <a:buNone/>
            </a:pPr>
            <a:r>
              <a:rPr lang="el-GR" sz="2000" b="1" i="1" dirty="0" smtClean="0">
                <a:solidFill>
                  <a:schemeClr val="bg2">
                    <a:lumMod val="50000"/>
                  </a:schemeClr>
                </a:solidFill>
              </a:rPr>
              <a:t>5. Η ΜΟΛΥΝΣΗ ΤΟΥ ΕΔΑΦΟΥΣ</a:t>
            </a:r>
          </a:p>
          <a:p>
            <a:pPr>
              <a:buNone/>
            </a:pPr>
            <a:r>
              <a:rPr lang="el-GR" sz="2000" b="1" i="1" dirty="0" smtClean="0">
                <a:solidFill>
                  <a:schemeClr val="bg2">
                    <a:lumMod val="50000"/>
                  </a:schemeClr>
                </a:solidFill>
              </a:rPr>
              <a:t>6. Η ΚΑΤΑΣΤΡΟΦΗ ΤΩΝ ΔΑΣΩΝ</a:t>
            </a:r>
          </a:p>
          <a:p>
            <a:pPr>
              <a:buNone/>
            </a:pPr>
            <a:r>
              <a:rPr lang="el-GR" sz="2000" b="1" i="1" dirty="0" smtClean="0">
                <a:solidFill>
                  <a:schemeClr val="bg2">
                    <a:lumMod val="50000"/>
                  </a:schemeClr>
                </a:solidFill>
              </a:rPr>
              <a:t>7. ΤΟ ΚΛΙΜΑ ΤΗΣ ΓΗΣ</a:t>
            </a:r>
          </a:p>
          <a:p>
            <a:pPr>
              <a:buNone/>
            </a:pPr>
            <a:endParaRPr lang="el-GR" sz="2400" b="1" i="1" dirty="0" smtClean="0"/>
          </a:p>
          <a:p>
            <a:pPr>
              <a:buNone/>
            </a:pPr>
            <a:endParaRPr lang="el-GR" b="1" i="1"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0"/>
            <a:ext cx="7498080" cy="1143000"/>
          </a:xfrm>
        </p:spPr>
        <p:txBody>
          <a:bodyPr>
            <a:normAutofit fontScale="90000"/>
          </a:bodyPr>
          <a:lstStyle/>
          <a:p>
            <a:r>
              <a:rPr lang="el-GR" dirty="0" smtClean="0">
                <a:solidFill>
                  <a:srgbClr val="873783"/>
                </a:solidFill>
              </a:rPr>
              <a:t>Κ</a:t>
            </a:r>
            <a:r>
              <a:rPr lang="el-GR" dirty="0" smtClean="0">
                <a:solidFill>
                  <a:srgbClr val="873783"/>
                </a:solidFill>
              </a:rPr>
              <a:t>αταστροφή του περιβάλλοντος</a:t>
            </a:r>
            <a:endParaRPr lang="el-GR" dirty="0">
              <a:solidFill>
                <a:srgbClr val="873783"/>
              </a:solidFill>
            </a:endParaRPr>
          </a:p>
        </p:txBody>
      </p:sp>
      <p:pic>
        <p:nvPicPr>
          <p:cNvPr id="4" name="Content Placeholder 3" descr="images (1).jpg"/>
          <p:cNvPicPr>
            <a:picLocks noGrp="1" noChangeAspect="1"/>
          </p:cNvPicPr>
          <p:nvPr>
            <p:ph idx="1"/>
          </p:nvPr>
        </p:nvPicPr>
        <p:blipFill>
          <a:blip r:embed="rId2"/>
          <a:stretch>
            <a:fillRect/>
          </a:stretch>
        </p:blipFill>
        <p:spPr>
          <a:xfrm>
            <a:off x="5929322" y="4572008"/>
            <a:ext cx="3071834" cy="2054117"/>
          </a:xfrm>
        </p:spPr>
      </p:pic>
      <p:pic>
        <p:nvPicPr>
          <p:cNvPr id="5" name="Picture 4" descr="images (7).jpg"/>
          <p:cNvPicPr>
            <a:picLocks noChangeAspect="1"/>
          </p:cNvPicPr>
          <p:nvPr/>
        </p:nvPicPr>
        <p:blipFill>
          <a:blip r:embed="rId3"/>
          <a:stretch>
            <a:fillRect/>
          </a:stretch>
        </p:blipFill>
        <p:spPr>
          <a:xfrm>
            <a:off x="6243989" y="1214422"/>
            <a:ext cx="2900011" cy="1928826"/>
          </a:xfrm>
          <a:prstGeom prst="rect">
            <a:avLst/>
          </a:prstGeom>
        </p:spPr>
      </p:pic>
      <p:pic>
        <p:nvPicPr>
          <p:cNvPr id="6" name="Picture 5" descr="αρχείο λήψης.jpg"/>
          <p:cNvPicPr>
            <a:picLocks noChangeAspect="1"/>
          </p:cNvPicPr>
          <p:nvPr/>
        </p:nvPicPr>
        <p:blipFill>
          <a:blip r:embed="rId4"/>
          <a:stretch>
            <a:fillRect/>
          </a:stretch>
        </p:blipFill>
        <p:spPr>
          <a:xfrm>
            <a:off x="1000101" y="928670"/>
            <a:ext cx="2643205" cy="1905567"/>
          </a:xfrm>
          <a:prstGeom prst="rect">
            <a:avLst/>
          </a:prstGeom>
        </p:spPr>
      </p:pic>
      <p:pic>
        <p:nvPicPr>
          <p:cNvPr id="8" name="Picture 7" descr="images (5).jpg"/>
          <p:cNvPicPr>
            <a:picLocks noChangeAspect="1"/>
          </p:cNvPicPr>
          <p:nvPr/>
        </p:nvPicPr>
        <p:blipFill>
          <a:blip r:embed="rId5"/>
          <a:stretch>
            <a:fillRect/>
          </a:stretch>
        </p:blipFill>
        <p:spPr>
          <a:xfrm>
            <a:off x="1071538" y="4500570"/>
            <a:ext cx="2414795" cy="2143116"/>
          </a:xfrm>
          <a:prstGeom prst="rect">
            <a:avLst/>
          </a:prstGeom>
        </p:spPr>
      </p:pic>
      <p:pic>
        <p:nvPicPr>
          <p:cNvPr id="9" name="Picture 8" descr="images (6).jpg"/>
          <p:cNvPicPr>
            <a:picLocks noChangeAspect="1"/>
          </p:cNvPicPr>
          <p:nvPr/>
        </p:nvPicPr>
        <p:blipFill>
          <a:blip r:embed="rId6"/>
          <a:stretch>
            <a:fillRect/>
          </a:stretch>
        </p:blipFill>
        <p:spPr>
          <a:xfrm>
            <a:off x="3786182" y="2428868"/>
            <a:ext cx="2143125" cy="21431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2">
                    <a:lumMod val="75000"/>
                  </a:schemeClr>
                </a:solidFill>
              </a:rPr>
              <a:t>Φυσικό περιβάλλον</a:t>
            </a:r>
            <a:endParaRPr lang="el-GR" dirty="0">
              <a:solidFill>
                <a:schemeClr val="accent2">
                  <a:lumMod val="75000"/>
                </a:schemeClr>
              </a:solidFill>
            </a:endParaRPr>
          </a:p>
        </p:txBody>
      </p:sp>
      <p:sp>
        <p:nvSpPr>
          <p:cNvPr id="3" name="Content Placeholder 2"/>
          <p:cNvSpPr>
            <a:spLocks noGrp="1"/>
          </p:cNvSpPr>
          <p:nvPr>
            <p:ph idx="1"/>
          </p:nvPr>
        </p:nvSpPr>
        <p:spPr>
          <a:xfrm>
            <a:off x="1435608" y="1447800"/>
            <a:ext cx="7498080" cy="5053034"/>
          </a:xfrm>
        </p:spPr>
        <p:txBody>
          <a:bodyPr>
            <a:normAutofit fontScale="25000" lnSpcReduction="20000"/>
          </a:bodyPr>
          <a:lstStyle/>
          <a:p>
            <a:pPr>
              <a:buNone/>
            </a:pPr>
            <a:r>
              <a:rPr lang="el-GR" sz="5600" dirty="0" smtClean="0"/>
              <a:t>Το </a:t>
            </a:r>
            <a:r>
              <a:rPr lang="el-GR" sz="5600" b="1" dirty="0" smtClean="0"/>
              <a:t>φυσικό περιβάλλον</a:t>
            </a:r>
            <a:r>
              <a:rPr lang="el-GR" sz="5600" dirty="0" smtClean="0"/>
              <a:t> περιλαμβάνει όλους τους </a:t>
            </a:r>
            <a:r>
              <a:rPr lang="el-GR" sz="5600" dirty="0" smtClean="0"/>
              <a:t>ζωντανούς</a:t>
            </a:r>
            <a:r>
              <a:rPr lang="el-GR" sz="5600" dirty="0" smtClean="0"/>
              <a:t> οργανισμούς και την άβια ύλη που βρίσκονται με φυσικό τρόπο στη Γη. Υπό αυτή την άποψη, το φυσικό περιβάλλον δεν είναι αποτέλεσμα ανθρώπινων δραστηριοτήτων και διαφοροποιείται από το </a:t>
            </a:r>
            <a:r>
              <a:rPr lang="el-GR" sz="5600" i="1" dirty="0" smtClean="0"/>
              <a:t>δομημένο περιβάλλον</a:t>
            </a:r>
            <a:r>
              <a:rPr lang="el-GR" sz="5600" dirty="0" smtClean="0"/>
              <a:t>, στο οποίο συγκαταλέγονται οι γεωγραφικές περιοχές που δέχονται σημαντική επιρροή από τον Άνθρωπο. Στο φυσικό περιβάλλον μπορούμε να κατατάξουμε πλήρεις οικολογικές μονάδες, ταοικοσυστήματα, αλλά και παγκόσμιους </a:t>
            </a:r>
            <a:r>
              <a:rPr lang="el-GR" sz="5600" dirty="0" smtClean="0"/>
              <a:t>φυσικούς πόρους</a:t>
            </a:r>
            <a:r>
              <a:rPr lang="el-GR" sz="5600" dirty="0" smtClean="0"/>
              <a:t> όπως ο αέρας και το νερό. Μετά τη βιομηχανική επανάσταση έχει παρατηρηθεί μεγάλη ανθρώπινη παρέμβαση στο φυσικό περιβάλλον, τόσο στα αστικά κέντρα όσο και στην ύπαιθρο, λόγω της τεχνολογικής εξέλιξης και της οικονομικής ανάπτυξης. Στις μεγάλες πόλεις συγκεντρώνεται ένας τεράστιος αριθμός ανθρώπων, σε μια πολύ μικρή όμως έκταση. Έτσι, οι δραστηριότητες των ανθρώπων αυτών αθροίζονται συνεχώς και φτάνουν σε τέτοιο σημείο που το φυσικό περιβάλλον δεν μπορεί να τις αντιμετωπίσει, με αποτέλεσμα την εμφάνισηοικολογικών </a:t>
            </a:r>
            <a:r>
              <a:rPr lang="el-GR" sz="5600" dirty="0" smtClean="0"/>
              <a:t>προβλημάτων. </a:t>
            </a:r>
            <a:r>
              <a:rPr lang="el-GR" sz="5600" dirty="0" smtClean="0"/>
              <a:t>Έτσι ρυπαίνεται η ατμόσφαιρα και οι υδάτινοι πόροι, κυρίως από τις καύσεις στους </a:t>
            </a:r>
            <a:r>
              <a:rPr lang="el-GR" sz="5600" dirty="0" smtClean="0"/>
              <a:t>κινητήρες των </a:t>
            </a:r>
            <a:r>
              <a:rPr lang="el-GR" sz="5600" dirty="0" smtClean="0"/>
              <a:t>μέσων μεταφοράς (οχημάτων), στους καυστήρες των κατοικιών και στις βιομηχανικές εγκαταστάσεις. Με ανάλογο τρόπο ρυπαίνονται και τα ύδατα των θαλασσών και των ποταμών, τα απορρίμματα αυξάνονται συνεχώς (συμπεριλαμβανομένων επικίνδυνων για την υγεία </a:t>
            </a:r>
            <a:r>
              <a:rPr lang="el-GR" sz="5600" dirty="0" smtClean="0"/>
              <a:t>τοξικών και</a:t>
            </a:r>
            <a:r>
              <a:rPr lang="el-GR" sz="5600" dirty="0" smtClean="0"/>
              <a:t> </a:t>
            </a:r>
            <a:r>
              <a:rPr lang="el-GR" sz="5600" dirty="0" smtClean="0"/>
              <a:t>πυρηνικών </a:t>
            </a:r>
            <a:r>
              <a:rPr lang="el-GR" sz="5600" dirty="0" smtClean="0"/>
              <a:t>αποβλήτων), ενώ καταστρέφεται και το έδαφος, διότι οι ανάγκες των ανθρώπων είναι όλο και περισσότερες και έτσι εκχερσώνονται εκτάσεις για οικοδόμηση κτηρίων ή καλλιέργεια (</a:t>
            </a:r>
            <a:r>
              <a:rPr lang="el-GR" sz="5600" dirty="0" smtClean="0"/>
              <a:t>π.χ.αποδάσωση). </a:t>
            </a:r>
            <a:r>
              <a:rPr lang="el-GR" sz="5600" dirty="0" smtClean="0"/>
              <a:t>Άλλα συναφή προβλήματα είναι η τρύπα του </a:t>
            </a:r>
            <a:r>
              <a:rPr lang="el-GR" sz="5600" dirty="0" smtClean="0"/>
              <a:t>όζοντος, </a:t>
            </a:r>
            <a:r>
              <a:rPr lang="el-GR" sz="5600" dirty="0" smtClean="0"/>
              <a:t>η όξινη </a:t>
            </a:r>
            <a:r>
              <a:rPr lang="el-GR" sz="5600" dirty="0" smtClean="0"/>
              <a:t>βροχή , </a:t>
            </a:r>
            <a:r>
              <a:rPr lang="el-GR" sz="5600" dirty="0" smtClean="0"/>
              <a:t>η παγκόσμια </a:t>
            </a:r>
            <a:r>
              <a:rPr lang="el-GR" sz="5600" dirty="0" smtClean="0"/>
              <a:t>θέρμανση , </a:t>
            </a:r>
            <a:r>
              <a:rPr lang="el-GR" sz="5600" dirty="0" smtClean="0"/>
              <a:t>η μείωση τηςβιοποικιλότητας και η αναμενόμενη εξάντληση των ορυκτών καυσίμων.</a:t>
            </a:r>
          </a:p>
          <a:p>
            <a:pPr>
              <a:buNone/>
            </a:pPr>
            <a:r>
              <a:rPr lang="el-GR" sz="5600" dirty="0" smtClean="0"/>
              <a:t>Μετά τη δεκαετία του 1960, με την εμφάνιση του οικολογικού κινήματος, των πράσινων πολιτικών </a:t>
            </a:r>
            <a:r>
              <a:rPr lang="el-GR" sz="5600" dirty="0" smtClean="0"/>
              <a:t>κομμάτων, </a:t>
            </a:r>
            <a:r>
              <a:rPr lang="el-GR" sz="5600" dirty="0" smtClean="0"/>
              <a:t>της </a:t>
            </a:r>
            <a:r>
              <a:rPr lang="el-GR" sz="5600" dirty="0" smtClean="0"/>
              <a:t>επιστήμης των</a:t>
            </a:r>
            <a:r>
              <a:rPr lang="el-GR" sz="5600" dirty="0" smtClean="0"/>
              <a:t> μηχανικών περιβάλλοντος και εννοιών όπως η αειφόρος ανάπτυξη ή οι οικοκοινότητες, λαμβάνει χώρα μία προσπάθεια για την επίλυση των εν λόγω περιβαλλοντικών προβλημάτων.</a:t>
            </a:r>
          </a:p>
          <a:p>
            <a:pPr>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solidFill>
                  <a:schemeClr val="accent5">
                    <a:lumMod val="75000"/>
                  </a:schemeClr>
                </a:solidFill>
              </a:rPr>
              <a:t>Φ</a:t>
            </a:r>
            <a:r>
              <a:rPr lang="el-GR" sz="3600" dirty="0" smtClean="0">
                <a:solidFill>
                  <a:schemeClr val="accent5">
                    <a:lumMod val="75000"/>
                  </a:schemeClr>
                </a:solidFill>
              </a:rPr>
              <a:t>υσικό περιβάλλον</a:t>
            </a:r>
            <a:endParaRPr lang="el-GR" sz="3600" dirty="0">
              <a:solidFill>
                <a:schemeClr val="accent5">
                  <a:lumMod val="75000"/>
                </a:schemeClr>
              </a:solidFill>
            </a:endParaRPr>
          </a:p>
        </p:txBody>
      </p:sp>
      <p:pic>
        <p:nvPicPr>
          <p:cNvPr id="4" name="Content Placeholder 3" descr="images (9).jpg"/>
          <p:cNvPicPr>
            <a:picLocks noGrp="1" noChangeAspect="1"/>
          </p:cNvPicPr>
          <p:nvPr>
            <p:ph idx="1"/>
          </p:nvPr>
        </p:nvPicPr>
        <p:blipFill>
          <a:blip r:embed="rId2"/>
          <a:stretch>
            <a:fillRect/>
          </a:stretch>
        </p:blipFill>
        <p:spPr>
          <a:xfrm>
            <a:off x="1142976" y="1357298"/>
            <a:ext cx="3340343" cy="2243150"/>
          </a:xfrm>
        </p:spPr>
      </p:pic>
      <p:pic>
        <p:nvPicPr>
          <p:cNvPr id="5" name="Picture 4" descr="images (8).jpg"/>
          <p:cNvPicPr>
            <a:picLocks noChangeAspect="1"/>
          </p:cNvPicPr>
          <p:nvPr/>
        </p:nvPicPr>
        <p:blipFill>
          <a:blip r:embed="rId3"/>
          <a:stretch>
            <a:fillRect/>
          </a:stretch>
        </p:blipFill>
        <p:spPr>
          <a:xfrm>
            <a:off x="4714876" y="1357298"/>
            <a:ext cx="4235243" cy="2214578"/>
          </a:xfrm>
          <a:prstGeom prst="rect">
            <a:avLst/>
          </a:prstGeom>
        </p:spPr>
      </p:pic>
      <p:pic>
        <p:nvPicPr>
          <p:cNvPr id="6" name="Picture 5" descr="αρχείο λήψης (3).jpg"/>
          <p:cNvPicPr>
            <a:picLocks noChangeAspect="1"/>
          </p:cNvPicPr>
          <p:nvPr/>
        </p:nvPicPr>
        <p:blipFill>
          <a:blip r:embed="rId4"/>
          <a:stretch>
            <a:fillRect/>
          </a:stretch>
        </p:blipFill>
        <p:spPr>
          <a:xfrm>
            <a:off x="3000364" y="3857628"/>
            <a:ext cx="3645606" cy="258059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solidFill>
                  <a:schemeClr val="accent5">
                    <a:lumMod val="50000"/>
                  </a:schemeClr>
                </a:solidFill>
              </a:rPr>
              <a:t>Ανακύκλωση</a:t>
            </a:r>
            <a:endParaRPr lang="el-GR" dirty="0">
              <a:solidFill>
                <a:schemeClr val="accent5">
                  <a:lumMod val="50000"/>
                </a:schemeClr>
              </a:solidFill>
            </a:endParaRPr>
          </a:p>
        </p:txBody>
      </p:sp>
      <p:sp>
        <p:nvSpPr>
          <p:cNvPr id="3" name="Content Placeholder 2"/>
          <p:cNvSpPr>
            <a:spLocks noGrp="1"/>
          </p:cNvSpPr>
          <p:nvPr>
            <p:ph idx="1"/>
          </p:nvPr>
        </p:nvSpPr>
        <p:spPr/>
        <p:txBody>
          <a:bodyPr>
            <a:normAutofit fontScale="70000" lnSpcReduction="20000"/>
          </a:bodyPr>
          <a:lstStyle/>
          <a:p>
            <a:r>
              <a:rPr lang="el-GR" b="1" dirty="0" smtClean="0"/>
              <a:t>Ανακύκλωση</a:t>
            </a:r>
            <a:r>
              <a:rPr lang="el-GR" dirty="0" smtClean="0"/>
              <a:t> απορριμμάτων είναι η διαδικασία με την οποία επαναχρησιμοποιείται εν μέρει ή ολικά οτιδήποτε αποτελεί έμμεσα ή άμεσα αποτέλεσμα της ανθρώπινης δραστηριότητας και το οποίο στην μορφή που είναι δεν αποτελεί πλέον αγαθό για τον άνθρωπο. Στην διαδικασία αυτή συνήθως τα απορρίμματα μετατρέπονται σε πρώτες ύλες από τις οποίες παράγονται νέα αγαθά.</a:t>
            </a:r>
            <a:br>
              <a:rPr lang="el-GR" dirty="0" smtClean="0"/>
            </a:br>
            <a:endParaRPr lang="el-GR" dirty="0" smtClean="0"/>
          </a:p>
          <a:p>
            <a:r>
              <a:rPr lang="el-GR" dirty="0" smtClean="0"/>
              <a:t>Μέρος της διαδικασίας της ανακύκλωσης είναι και η μετατροπή βλαβερών για τοπεριβάλλον υλικών σε λιγότερο ή και καθόλου βλαβερά. Με τον τρόπο αυτό γίνεται ομαλότερα η επανένταξή τους στο φυσικό περιβάλλον το οποίο ουσιαστικά ολοκληρώνει την διαδικασία της ανακύκλωσης με φυσικό τρόπο. </a:t>
            </a:r>
          </a:p>
          <a:p>
            <a:pPr>
              <a:buNone/>
            </a:pP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100</TotalTime>
  <Words>343</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ΠΕΡΙΒΑΛΛΟΝ</vt:lpstr>
      <vt:lpstr>Περιβάλλον </vt:lpstr>
      <vt:lpstr>24 συμβουλές για την προστασία του πλανήτη </vt:lpstr>
      <vt:lpstr>Προστασία του περιβάλλοντος</vt:lpstr>
      <vt:lpstr> Η ΚΑΤΑΣΤΡΟΦΗ ΤΟΥ ΠΕΡΙΒΑΛΛΟΝΤΟΣ (Οι 7 ΑΙΤΙΕΣ). </vt:lpstr>
      <vt:lpstr>Καταστροφή του περιβάλλοντος</vt:lpstr>
      <vt:lpstr>Φυσικό περιβάλλον</vt:lpstr>
      <vt:lpstr>Φυσικό περιβάλλον</vt:lpstr>
      <vt:lpstr>Ανακύκλωση</vt:lpstr>
      <vt:lpstr>Ανακύκλωση</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Περιβάλλον </dc:title>
  <dc:creator>ΛΥΚΕΙΟ</dc:creator>
  <cp:lastModifiedBy>ΛΥΚΕΙΟ</cp:lastModifiedBy>
  <cp:revision>14</cp:revision>
  <dcterms:created xsi:type="dcterms:W3CDTF">2016-02-29T07:30:22Z</dcterms:created>
  <dcterms:modified xsi:type="dcterms:W3CDTF">2016-02-29T09:11:01Z</dcterms:modified>
</cp:coreProperties>
</file>